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9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37"/>
  </p:notesMasterIdLst>
  <p:sldIdLst>
    <p:sldId id="280" r:id="rId5"/>
    <p:sldId id="277" r:id="rId6"/>
    <p:sldId id="288" r:id="rId7"/>
    <p:sldId id="271" r:id="rId8"/>
    <p:sldId id="308" r:id="rId9"/>
    <p:sldId id="309" r:id="rId10"/>
    <p:sldId id="291" r:id="rId11"/>
    <p:sldId id="310" r:id="rId12"/>
    <p:sldId id="281" r:id="rId13"/>
    <p:sldId id="312" r:id="rId14"/>
    <p:sldId id="311" r:id="rId15"/>
    <p:sldId id="279" r:id="rId16"/>
    <p:sldId id="267" r:id="rId17"/>
    <p:sldId id="268" r:id="rId18"/>
    <p:sldId id="269" r:id="rId19"/>
    <p:sldId id="275" r:id="rId20"/>
    <p:sldId id="276" r:id="rId21"/>
    <p:sldId id="273" r:id="rId22"/>
    <p:sldId id="290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3" r:id="rId34"/>
    <p:sldId id="304" r:id="rId35"/>
    <p:sldId id="305" r:id="rId36"/>
  </p:sldIdLst>
  <p:sldSz cx="9144000" cy="6858000" type="screen4x3"/>
  <p:notesSz cx="6800850" cy="9807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8" userDrawn="1">
          <p15:clr>
            <a:srgbClr val="A4A3A4"/>
          </p15:clr>
        </p15:guide>
        <p15:guide id="2" pos="2171" userDrawn="1">
          <p15:clr>
            <a:srgbClr val="A4A3A4"/>
          </p15:clr>
        </p15:guide>
        <p15:guide id="3" orient="horz" pos="3089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9D04F5-7131-4C07-8407-B7F74662398D}" v="1" dt="2025-05-08T14:04:18.720"/>
    <p1510:client id="{FAFC50AC-924A-488C-8C34-43C03D5E8F2C}" v="1257" dt="2025-05-07T14:10:29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18"/>
        <p:guide pos="2171"/>
        <p:guide orient="horz" pos="3089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 Nelson" userId="80a1a874-dddd-4d67-b75b-5644296c084a" providerId="ADAL" clId="{FAFC50AC-924A-488C-8C34-43C03D5E8F2C}"/>
    <pc:docChg chg="custSel addSld delSld modSld">
      <pc:chgData name="Tess Nelson" userId="80a1a874-dddd-4d67-b75b-5644296c084a" providerId="ADAL" clId="{FAFC50AC-924A-488C-8C34-43C03D5E8F2C}" dt="2025-05-07T14:10:29.380" v="1256" actId="21"/>
      <pc:docMkLst>
        <pc:docMk/>
      </pc:docMkLst>
      <pc:sldChg chg="delSp mod">
        <pc:chgData name="Tess Nelson" userId="80a1a874-dddd-4d67-b75b-5644296c084a" providerId="ADAL" clId="{FAFC50AC-924A-488C-8C34-43C03D5E8F2C}" dt="2025-05-07T11:31:01.958" v="0" actId="21"/>
        <pc:sldMkLst>
          <pc:docMk/>
          <pc:sldMk cId="3585530396" sldId="280"/>
        </pc:sldMkLst>
        <pc:spChg chg="del">
          <ac:chgData name="Tess Nelson" userId="80a1a874-dddd-4d67-b75b-5644296c084a" providerId="ADAL" clId="{FAFC50AC-924A-488C-8C34-43C03D5E8F2C}" dt="2025-05-07T11:31:01.958" v="0" actId="21"/>
          <ac:spMkLst>
            <pc:docMk/>
            <pc:sldMk cId="3585530396" sldId="280"/>
            <ac:spMk id="5" creationId="{3BB3C826-20F9-E797-1788-3EE814304661}"/>
          </ac:spMkLst>
        </pc:spChg>
      </pc:sldChg>
      <pc:sldChg chg="delSp modSp mod">
        <pc:chgData name="Tess Nelson" userId="80a1a874-dddd-4d67-b75b-5644296c084a" providerId="ADAL" clId="{FAFC50AC-924A-488C-8C34-43C03D5E8F2C}" dt="2025-05-07T11:31:28.140" v="2" actId="1076"/>
        <pc:sldMkLst>
          <pc:docMk/>
          <pc:sldMk cId="3400696625" sldId="281"/>
        </pc:sldMkLst>
        <pc:spChg chg="mod">
          <ac:chgData name="Tess Nelson" userId="80a1a874-dddd-4d67-b75b-5644296c084a" providerId="ADAL" clId="{FAFC50AC-924A-488C-8C34-43C03D5E8F2C}" dt="2025-05-07T11:31:28.140" v="2" actId="1076"/>
          <ac:spMkLst>
            <pc:docMk/>
            <pc:sldMk cId="3400696625" sldId="281"/>
            <ac:spMk id="2" creationId="{15102556-7EB6-7F91-32A6-34876474EA7D}"/>
          </ac:spMkLst>
        </pc:spChg>
        <pc:spChg chg="del">
          <ac:chgData name="Tess Nelson" userId="80a1a874-dddd-4d67-b75b-5644296c084a" providerId="ADAL" clId="{FAFC50AC-924A-488C-8C34-43C03D5E8F2C}" dt="2025-05-07T11:31:18.493" v="1" actId="21"/>
          <ac:spMkLst>
            <pc:docMk/>
            <pc:sldMk cId="3400696625" sldId="281"/>
            <ac:spMk id="6" creationId="{DF01F297-1C81-ED8C-6B08-BF8D9EC5B0B0}"/>
          </ac:spMkLst>
        </pc:spChg>
      </pc:sldChg>
      <pc:sldChg chg="modSp del mod modNotes">
        <pc:chgData name="Tess Nelson" userId="80a1a874-dddd-4d67-b75b-5644296c084a" providerId="ADAL" clId="{FAFC50AC-924A-488C-8C34-43C03D5E8F2C}" dt="2025-05-07T14:05:19.589" v="931" actId="2696"/>
        <pc:sldMkLst>
          <pc:docMk/>
          <pc:sldMk cId="2242425502" sldId="306"/>
        </pc:sldMkLst>
        <pc:spChg chg="mod">
          <ac:chgData name="Tess Nelson" userId="80a1a874-dddd-4d67-b75b-5644296c084a" providerId="ADAL" clId="{FAFC50AC-924A-488C-8C34-43C03D5E8F2C}" dt="2025-05-07T13:59:27.459" v="628" actId="20577"/>
          <ac:spMkLst>
            <pc:docMk/>
            <pc:sldMk cId="2242425502" sldId="306"/>
            <ac:spMk id="2" creationId="{270ABE78-45A9-73F3-D809-8E2B2FA659DA}"/>
          </ac:spMkLst>
        </pc:spChg>
        <pc:graphicFrameChg chg="mod modGraphic">
          <ac:chgData name="Tess Nelson" userId="80a1a874-dddd-4d67-b75b-5644296c084a" providerId="ADAL" clId="{FAFC50AC-924A-488C-8C34-43C03D5E8F2C}" dt="2025-05-07T14:04:50.571" v="930" actId="20577"/>
          <ac:graphicFrameMkLst>
            <pc:docMk/>
            <pc:sldMk cId="2242425502" sldId="306"/>
            <ac:graphicFrameMk id="12" creationId="{F54FCDB7-2545-10AB-3503-E6881DE55B8E}"/>
          </ac:graphicFrameMkLst>
        </pc:graphicFrameChg>
      </pc:sldChg>
      <pc:sldChg chg="delSp mod">
        <pc:chgData name="Tess Nelson" userId="80a1a874-dddd-4d67-b75b-5644296c084a" providerId="ADAL" clId="{FAFC50AC-924A-488C-8C34-43C03D5E8F2C}" dt="2025-05-07T14:10:29.380" v="1256" actId="21"/>
        <pc:sldMkLst>
          <pc:docMk/>
          <pc:sldMk cId="1535599782" sldId="310"/>
        </pc:sldMkLst>
        <pc:spChg chg="del">
          <ac:chgData name="Tess Nelson" userId="80a1a874-dddd-4d67-b75b-5644296c084a" providerId="ADAL" clId="{FAFC50AC-924A-488C-8C34-43C03D5E8F2C}" dt="2025-05-07T14:10:29.380" v="1256" actId="21"/>
          <ac:spMkLst>
            <pc:docMk/>
            <pc:sldMk cId="1535599782" sldId="310"/>
            <ac:spMk id="3" creationId="{61562C6C-EBBC-1E69-0AC2-4960C8E78629}"/>
          </ac:spMkLst>
        </pc:spChg>
      </pc:sldChg>
      <pc:sldChg chg="add">
        <pc:chgData name="Tess Nelson" userId="80a1a874-dddd-4d67-b75b-5644296c084a" providerId="ADAL" clId="{FAFC50AC-924A-488C-8C34-43C03D5E8F2C}" dt="2025-05-07T13:27:46.672" v="574" actId="2890"/>
        <pc:sldMkLst>
          <pc:docMk/>
          <pc:sldMk cId="1152029649" sldId="311"/>
        </pc:sldMkLst>
      </pc:sldChg>
      <pc:sldChg chg="modSp add mod">
        <pc:chgData name="Tess Nelson" userId="80a1a874-dddd-4d67-b75b-5644296c084a" providerId="ADAL" clId="{FAFC50AC-924A-488C-8C34-43C03D5E8F2C}" dt="2025-05-07T14:09:23.394" v="1255" actId="20577"/>
        <pc:sldMkLst>
          <pc:docMk/>
          <pc:sldMk cId="1654012791" sldId="312"/>
        </pc:sldMkLst>
        <pc:spChg chg="mod">
          <ac:chgData name="Tess Nelson" userId="80a1a874-dddd-4d67-b75b-5644296c084a" providerId="ADAL" clId="{FAFC50AC-924A-488C-8C34-43C03D5E8F2C}" dt="2025-05-07T14:09:23.394" v="1255" actId="20577"/>
          <ac:spMkLst>
            <pc:docMk/>
            <pc:sldMk cId="1654012791" sldId="312"/>
            <ac:spMk id="2" creationId="{401DB161-0A66-1285-64D7-CCC7D8347638}"/>
          </ac:spMkLst>
        </pc:spChg>
      </pc:sldChg>
    </pc:docChg>
  </pc:docChgLst>
  <pc:docChgLst>
    <pc:chgData name="Matthew Bills" userId="4b2801fe-3fcc-487e-b253-a92e4b13bdc8" providerId="ADAL" clId="{1B9D04F5-7131-4C07-8407-B7F74662398D}"/>
    <pc:docChg chg="custSel modSld modNotesMaster">
      <pc:chgData name="Matthew Bills" userId="4b2801fe-3fcc-487e-b253-a92e4b13bdc8" providerId="ADAL" clId="{1B9D04F5-7131-4C07-8407-B7F74662398D}" dt="2025-05-08T14:04:18.969" v="51" actId="27636"/>
      <pc:docMkLst>
        <pc:docMk/>
      </pc:docMkLst>
      <pc:sldChg chg="modSp mod">
        <pc:chgData name="Matthew Bills" userId="4b2801fe-3fcc-487e-b253-a92e4b13bdc8" providerId="ADAL" clId="{1B9D04F5-7131-4C07-8407-B7F74662398D}" dt="2025-05-01T09:48:09.772" v="26" actId="27636"/>
        <pc:sldMkLst>
          <pc:docMk/>
          <pc:sldMk cId="1738231629" sldId="267"/>
        </pc:sldMkLst>
        <pc:spChg chg="mod">
          <ac:chgData name="Matthew Bills" userId="4b2801fe-3fcc-487e-b253-a92e4b13bdc8" providerId="ADAL" clId="{1B9D04F5-7131-4C07-8407-B7F74662398D}" dt="2025-05-01T09:48:09.772" v="26" actId="27636"/>
          <ac:spMkLst>
            <pc:docMk/>
            <pc:sldMk cId="1738231629" sldId="267"/>
            <ac:spMk id="3" creationId="{00000000-0000-0000-0000-000000000000}"/>
          </ac:spMkLst>
        </pc:spChg>
      </pc:sldChg>
      <pc:sldChg chg="delSp mod">
        <pc:chgData name="Matthew Bills" userId="4b2801fe-3fcc-487e-b253-a92e4b13bdc8" providerId="ADAL" clId="{1B9D04F5-7131-4C07-8407-B7F74662398D}" dt="2025-05-08T09:15:06.222" v="35" actId="478"/>
        <pc:sldMkLst>
          <pc:docMk/>
          <pc:sldMk cId="1738231629" sldId="268"/>
        </pc:sldMkLst>
        <pc:spChg chg="del">
          <ac:chgData name="Matthew Bills" userId="4b2801fe-3fcc-487e-b253-a92e4b13bdc8" providerId="ADAL" clId="{1B9D04F5-7131-4C07-8407-B7F74662398D}" dt="2025-05-08T09:15:06.222" v="35" actId="478"/>
          <ac:spMkLst>
            <pc:docMk/>
            <pc:sldMk cId="1738231629" sldId="268"/>
            <ac:spMk id="5" creationId="{1BA26A17-0C8C-8BE9-42F5-E4A1BDD60071}"/>
          </ac:spMkLst>
        </pc:spChg>
      </pc:sldChg>
      <pc:sldChg chg="delSp mod">
        <pc:chgData name="Matthew Bills" userId="4b2801fe-3fcc-487e-b253-a92e4b13bdc8" providerId="ADAL" clId="{1B9D04F5-7131-4C07-8407-B7F74662398D}" dt="2025-05-08T09:15:20.938" v="37" actId="478"/>
        <pc:sldMkLst>
          <pc:docMk/>
          <pc:sldMk cId="1738231629" sldId="269"/>
        </pc:sldMkLst>
        <pc:spChg chg="del">
          <ac:chgData name="Matthew Bills" userId="4b2801fe-3fcc-487e-b253-a92e4b13bdc8" providerId="ADAL" clId="{1B9D04F5-7131-4C07-8407-B7F74662398D}" dt="2025-05-08T09:15:20.938" v="37" actId="478"/>
          <ac:spMkLst>
            <pc:docMk/>
            <pc:sldMk cId="1738231629" sldId="269"/>
            <ac:spMk id="5" creationId="{7918E018-99D4-C98E-5313-D05F841FEFE7}"/>
          </ac:spMkLst>
        </pc:spChg>
      </pc:sldChg>
      <pc:sldChg chg="delSp modSp mod">
        <pc:chgData name="Matthew Bills" userId="4b2801fe-3fcc-487e-b253-a92e4b13bdc8" providerId="ADAL" clId="{1B9D04F5-7131-4C07-8407-B7F74662398D}" dt="2025-05-08T09:14:34.727" v="30" actId="478"/>
        <pc:sldMkLst>
          <pc:docMk/>
          <pc:sldMk cId="185755271" sldId="271"/>
        </pc:sldMkLst>
        <pc:spChg chg="del">
          <ac:chgData name="Matthew Bills" userId="4b2801fe-3fcc-487e-b253-a92e4b13bdc8" providerId="ADAL" clId="{1B9D04F5-7131-4C07-8407-B7F74662398D}" dt="2025-05-08T09:14:34.727" v="30" actId="478"/>
          <ac:spMkLst>
            <pc:docMk/>
            <pc:sldMk cId="185755271" sldId="271"/>
            <ac:spMk id="2" creationId="{BD3FB243-060A-F83A-F885-CE52FAB0C408}"/>
          </ac:spMkLst>
        </pc:spChg>
        <pc:spChg chg="mod">
          <ac:chgData name="Matthew Bills" userId="4b2801fe-3fcc-487e-b253-a92e4b13bdc8" providerId="ADAL" clId="{1B9D04F5-7131-4C07-8407-B7F74662398D}" dt="2025-05-08T09:14:09.908" v="27" actId="6549"/>
          <ac:spMkLst>
            <pc:docMk/>
            <pc:sldMk cId="185755271" sldId="271"/>
            <ac:spMk id="13" creationId="{71740D1A-36E4-CE5E-AF72-FB1000BA6BEA}"/>
          </ac:spMkLst>
        </pc:spChg>
      </pc:sldChg>
      <pc:sldChg chg="delSp mod">
        <pc:chgData name="Matthew Bills" userId="4b2801fe-3fcc-487e-b253-a92e4b13bdc8" providerId="ADAL" clId="{1B9D04F5-7131-4C07-8407-B7F74662398D}" dt="2025-05-08T09:15:28.657" v="38" actId="478"/>
        <pc:sldMkLst>
          <pc:docMk/>
          <pc:sldMk cId="149769098" sldId="273"/>
        </pc:sldMkLst>
        <pc:spChg chg="del">
          <ac:chgData name="Matthew Bills" userId="4b2801fe-3fcc-487e-b253-a92e4b13bdc8" providerId="ADAL" clId="{1B9D04F5-7131-4C07-8407-B7F74662398D}" dt="2025-05-08T09:15:28.657" v="38" actId="478"/>
          <ac:spMkLst>
            <pc:docMk/>
            <pc:sldMk cId="149769098" sldId="273"/>
            <ac:spMk id="3" creationId="{A066EA6B-09A6-0794-6D5F-A20319F149C7}"/>
          </ac:spMkLst>
        </pc:spChg>
      </pc:sldChg>
      <pc:sldChg chg="delSp mod">
        <pc:chgData name="Matthew Bills" userId="4b2801fe-3fcc-487e-b253-a92e4b13bdc8" providerId="ADAL" clId="{1B9D04F5-7131-4C07-8407-B7F74662398D}" dt="2025-05-08T09:15:17.270" v="36" actId="478"/>
        <pc:sldMkLst>
          <pc:docMk/>
          <pc:sldMk cId="2970919786" sldId="276"/>
        </pc:sldMkLst>
        <pc:spChg chg="del">
          <ac:chgData name="Matthew Bills" userId="4b2801fe-3fcc-487e-b253-a92e4b13bdc8" providerId="ADAL" clId="{1B9D04F5-7131-4C07-8407-B7F74662398D}" dt="2025-05-08T09:15:17.270" v="36" actId="478"/>
          <ac:spMkLst>
            <pc:docMk/>
            <pc:sldMk cId="2970919786" sldId="276"/>
            <ac:spMk id="2" creationId="{959BAA67-A9F1-4227-5FAD-249D81EA843E}"/>
          </ac:spMkLst>
        </pc:spChg>
      </pc:sldChg>
      <pc:sldChg chg="delSp mod">
        <pc:chgData name="Matthew Bills" userId="4b2801fe-3fcc-487e-b253-a92e4b13bdc8" providerId="ADAL" clId="{1B9D04F5-7131-4C07-8407-B7F74662398D}" dt="2025-05-08T09:14:26.799" v="28" actId="478"/>
        <pc:sldMkLst>
          <pc:docMk/>
          <pc:sldMk cId="690880086" sldId="277"/>
        </pc:sldMkLst>
        <pc:spChg chg="del">
          <ac:chgData name="Matthew Bills" userId="4b2801fe-3fcc-487e-b253-a92e4b13bdc8" providerId="ADAL" clId="{1B9D04F5-7131-4C07-8407-B7F74662398D}" dt="2025-05-08T09:14:26.799" v="28" actId="478"/>
          <ac:spMkLst>
            <pc:docMk/>
            <pc:sldMk cId="690880086" sldId="277"/>
            <ac:spMk id="5" creationId="{0E13DB87-A540-00DF-E3BA-D41BC5FEF8D3}"/>
          </ac:spMkLst>
        </pc:spChg>
      </pc:sldChg>
      <pc:sldChg chg="delSp mod">
        <pc:chgData name="Matthew Bills" userId="4b2801fe-3fcc-487e-b253-a92e4b13bdc8" providerId="ADAL" clId="{1B9D04F5-7131-4C07-8407-B7F74662398D}" dt="2025-05-08T09:14:55.652" v="34" actId="478"/>
        <pc:sldMkLst>
          <pc:docMk/>
          <pc:sldMk cId="661352368" sldId="279"/>
        </pc:sldMkLst>
        <pc:spChg chg="del">
          <ac:chgData name="Matthew Bills" userId="4b2801fe-3fcc-487e-b253-a92e4b13bdc8" providerId="ADAL" clId="{1B9D04F5-7131-4C07-8407-B7F74662398D}" dt="2025-05-08T09:14:55.652" v="34" actId="478"/>
          <ac:spMkLst>
            <pc:docMk/>
            <pc:sldMk cId="661352368" sldId="279"/>
            <ac:spMk id="4" creationId="{EDA4E450-F4F1-FF97-FB13-B516972FD5C1}"/>
          </ac:spMkLst>
        </pc:spChg>
      </pc:sldChg>
      <pc:sldChg chg="delSp mod">
        <pc:chgData name="Matthew Bills" userId="4b2801fe-3fcc-487e-b253-a92e4b13bdc8" providerId="ADAL" clId="{1B9D04F5-7131-4C07-8407-B7F74662398D}" dt="2025-05-08T09:14:30.071" v="29" actId="478"/>
        <pc:sldMkLst>
          <pc:docMk/>
          <pc:sldMk cId="1670221273" sldId="288"/>
        </pc:sldMkLst>
        <pc:spChg chg="del">
          <ac:chgData name="Matthew Bills" userId="4b2801fe-3fcc-487e-b253-a92e4b13bdc8" providerId="ADAL" clId="{1B9D04F5-7131-4C07-8407-B7F74662398D}" dt="2025-05-08T09:14:30.071" v="29" actId="478"/>
          <ac:spMkLst>
            <pc:docMk/>
            <pc:sldMk cId="1670221273" sldId="288"/>
            <ac:spMk id="3" creationId="{F0CC855C-719B-5315-2201-CDD4CE686292}"/>
          </ac:spMkLst>
        </pc:spChg>
      </pc:sldChg>
      <pc:sldChg chg="delSp mod">
        <pc:chgData name="Matthew Bills" userId="4b2801fe-3fcc-487e-b253-a92e4b13bdc8" providerId="ADAL" clId="{1B9D04F5-7131-4C07-8407-B7F74662398D}" dt="2025-05-08T09:15:32.098" v="39" actId="478"/>
        <pc:sldMkLst>
          <pc:docMk/>
          <pc:sldMk cId="1659799539" sldId="290"/>
        </pc:sldMkLst>
        <pc:spChg chg="del">
          <ac:chgData name="Matthew Bills" userId="4b2801fe-3fcc-487e-b253-a92e4b13bdc8" providerId="ADAL" clId="{1B9D04F5-7131-4C07-8407-B7F74662398D}" dt="2025-05-08T09:15:32.098" v="39" actId="478"/>
          <ac:spMkLst>
            <pc:docMk/>
            <pc:sldMk cId="1659799539" sldId="290"/>
            <ac:spMk id="3" creationId="{9AF5AF92-2800-A5A5-5268-FDF33DADF41D}"/>
          </ac:spMkLst>
        </pc:spChg>
      </pc:sldChg>
      <pc:sldChg chg="delSp mod">
        <pc:chgData name="Matthew Bills" userId="4b2801fe-3fcc-487e-b253-a92e4b13bdc8" providerId="ADAL" clId="{1B9D04F5-7131-4C07-8407-B7F74662398D}" dt="2025-05-08T09:14:47.982" v="33" actId="478"/>
        <pc:sldMkLst>
          <pc:docMk/>
          <pc:sldMk cId="1753823754" sldId="291"/>
        </pc:sldMkLst>
        <pc:spChg chg="del">
          <ac:chgData name="Matthew Bills" userId="4b2801fe-3fcc-487e-b253-a92e4b13bdc8" providerId="ADAL" clId="{1B9D04F5-7131-4C07-8407-B7F74662398D}" dt="2025-05-08T09:14:47.982" v="33" actId="478"/>
          <ac:spMkLst>
            <pc:docMk/>
            <pc:sldMk cId="1753823754" sldId="291"/>
            <ac:spMk id="2" creationId="{60F8065F-80DB-8D51-39F0-B96641F6B062}"/>
          </ac:spMkLst>
        </pc:spChg>
      </pc:sldChg>
      <pc:sldChg chg="delSp mod">
        <pc:chgData name="Matthew Bills" userId="4b2801fe-3fcc-487e-b253-a92e4b13bdc8" providerId="ADAL" clId="{1B9D04F5-7131-4C07-8407-B7F74662398D}" dt="2025-05-08T09:15:36.739" v="40" actId="478"/>
        <pc:sldMkLst>
          <pc:docMk/>
          <pc:sldMk cId="3886336857" sldId="292"/>
        </pc:sldMkLst>
        <pc:spChg chg="del">
          <ac:chgData name="Matthew Bills" userId="4b2801fe-3fcc-487e-b253-a92e4b13bdc8" providerId="ADAL" clId="{1B9D04F5-7131-4C07-8407-B7F74662398D}" dt="2025-05-08T09:15:36.739" v="40" actId="478"/>
          <ac:spMkLst>
            <pc:docMk/>
            <pc:sldMk cId="3886336857" sldId="292"/>
            <ac:spMk id="2" creationId="{0869820F-7CD3-4DEB-A366-3BD217B66650}"/>
          </ac:spMkLst>
        </pc:spChg>
      </pc:sldChg>
      <pc:sldChg chg="delSp mod">
        <pc:chgData name="Matthew Bills" userId="4b2801fe-3fcc-487e-b253-a92e4b13bdc8" providerId="ADAL" clId="{1B9D04F5-7131-4C07-8407-B7F74662398D}" dt="2025-05-08T09:15:40.667" v="41" actId="478"/>
        <pc:sldMkLst>
          <pc:docMk/>
          <pc:sldMk cId="1660714871" sldId="293"/>
        </pc:sldMkLst>
        <pc:spChg chg="del">
          <ac:chgData name="Matthew Bills" userId="4b2801fe-3fcc-487e-b253-a92e4b13bdc8" providerId="ADAL" clId="{1B9D04F5-7131-4C07-8407-B7F74662398D}" dt="2025-05-08T09:15:40.667" v="41" actId="478"/>
          <ac:spMkLst>
            <pc:docMk/>
            <pc:sldMk cId="1660714871" sldId="293"/>
            <ac:spMk id="2" creationId="{14842B5F-BE3D-3627-AFDD-BBAD8E55BDC6}"/>
          </ac:spMkLst>
        </pc:spChg>
      </pc:sldChg>
      <pc:sldChg chg="delSp mod">
        <pc:chgData name="Matthew Bills" userId="4b2801fe-3fcc-487e-b253-a92e4b13bdc8" providerId="ADAL" clId="{1B9D04F5-7131-4C07-8407-B7F74662398D}" dt="2025-05-08T09:15:46.669" v="42" actId="478"/>
        <pc:sldMkLst>
          <pc:docMk/>
          <pc:sldMk cId="1377708394" sldId="294"/>
        </pc:sldMkLst>
        <pc:spChg chg="del">
          <ac:chgData name="Matthew Bills" userId="4b2801fe-3fcc-487e-b253-a92e4b13bdc8" providerId="ADAL" clId="{1B9D04F5-7131-4C07-8407-B7F74662398D}" dt="2025-05-08T09:15:46.669" v="42" actId="478"/>
          <ac:spMkLst>
            <pc:docMk/>
            <pc:sldMk cId="1377708394" sldId="294"/>
            <ac:spMk id="2" creationId="{A24FCAAF-7837-4F98-06DD-BEDF1F64CC75}"/>
          </ac:spMkLst>
        </pc:spChg>
      </pc:sldChg>
      <pc:sldChg chg="delSp mod">
        <pc:chgData name="Matthew Bills" userId="4b2801fe-3fcc-487e-b253-a92e4b13bdc8" providerId="ADAL" clId="{1B9D04F5-7131-4C07-8407-B7F74662398D}" dt="2025-05-08T09:15:53.091" v="43" actId="478"/>
        <pc:sldMkLst>
          <pc:docMk/>
          <pc:sldMk cId="456733878" sldId="295"/>
        </pc:sldMkLst>
        <pc:spChg chg="del">
          <ac:chgData name="Matthew Bills" userId="4b2801fe-3fcc-487e-b253-a92e4b13bdc8" providerId="ADAL" clId="{1B9D04F5-7131-4C07-8407-B7F74662398D}" dt="2025-05-08T09:15:53.091" v="43" actId="478"/>
          <ac:spMkLst>
            <pc:docMk/>
            <pc:sldMk cId="456733878" sldId="295"/>
            <ac:spMk id="2" creationId="{AF75A7CD-952B-2E1A-1221-02401DE6E2E2}"/>
          </ac:spMkLst>
        </pc:spChg>
      </pc:sldChg>
      <pc:sldChg chg="delSp mod">
        <pc:chgData name="Matthew Bills" userId="4b2801fe-3fcc-487e-b253-a92e4b13bdc8" providerId="ADAL" clId="{1B9D04F5-7131-4C07-8407-B7F74662398D}" dt="2025-05-08T09:15:58.632" v="44" actId="478"/>
        <pc:sldMkLst>
          <pc:docMk/>
          <pc:sldMk cId="875780186" sldId="296"/>
        </pc:sldMkLst>
        <pc:spChg chg="del">
          <ac:chgData name="Matthew Bills" userId="4b2801fe-3fcc-487e-b253-a92e4b13bdc8" providerId="ADAL" clId="{1B9D04F5-7131-4C07-8407-B7F74662398D}" dt="2025-05-08T09:15:58.632" v="44" actId="478"/>
          <ac:spMkLst>
            <pc:docMk/>
            <pc:sldMk cId="875780186" sldId="296"/>
            <ac:spMk id="2" creationId="{CDBE9EA2-9D1E-A4F1-6C3F-D5D1965BD354}"/>
          </ac:spMkLst>
        </pc:spChg>
      </pc:sldChg>
      <pc:sldChg chg="delSp mod">
        <pc:chgData name="Matthew Bills" userId="4b2801fe-3fcc-487e-b253-a92e4b13bdc8" providerId="ADAL" clId="{1B9D04F5-7131-4C07-8407-B7F74662398D}" dt="2025-05-08T09:16:04.764" v="45" actId="478"/>
        <pc:sldMkLst>
          <pc:docMk/>
          <pc:sldMk cId="2187965924" sldId="297"/>
        </pc:sldMkLst>
        <pc:spChg chg="del">
          <ac:chgData name="Matthew Bills" userId="4b2801fe-3fcc-487e-b253-a92e4b13bdc8" providerId="ADAL" clId="{1B9D04F5-7131-4C07-8407-B7F74662398D}" dt="2025-05-08T09:16:04.764" v="45" actId="478"/>
          <ac:spMkLst>
            <pc:docMk/>
            <pc:sldMk cId="2187965924" sldId="297"/>
            <ac:spMk id="2" creationId="{5339B580-6F1A-EE44-FAE4-41682E000E50}"/>
          </ac:spMkLst>
        </pc:spChg>
      </pc:sldChg>
      <pc:sldChg chg="delSp mod">
        <pc:chgData name="Matthew Bills" userId="4b2801fe-3fcc-487e-b253-a92e4b13bdc8" providerId="ADAL" clId="{1B9D04F5-7131-4C07-8407-B7F74662398D}" dt="2025-05-08T09:16:11.126" v="46" actId="478"/>
        <pc:sldMkLst>
          <pc:docMk/>
          <pc:sldMk cId="214969714" sldId="299"/>
        </pc:sldMkLst>
        <pc:spChg chg="del">
          <ac:chgData name="Matthew Bills" userId="4b2801fe-3fcc-487e-b253-a92e4b13bdc8" providerId="ADAL" clId="{1B9D04F5-7131-4C07-8407-B7F74662398D}" dt="2025-05-08T09:16:11.126" v="46" actId="478"/>
          <ac:spMkLst>
            <pc:docMk/>
            <pc:sldMk cId="214969714" sldId="299"/>
            <ac:spMk id="2" creationId="{6615E476-4913-3E0F-B82E-61DE7B7FE682}"/>
          </ac:spMkLst>
        </pc:spChg>
      </pc:sldChg>
      <pc:sldChg chg="delSp mod">
        <pc:chgData name="Matthew Bills" userId="4b2801fe-3fcc-487e-b253-a92e4b13bdc8" providerId="ADAL" clId="{1B9D04F5-7131-4C07-8407-B7F74662398D}" dt="2025-05-08T09:16:16.051" v="47" actId="478"/>
        <pc:sldMkLst>
          <pc:docMk/>
          <pc:sldMk cId="552864767" sldId="300"/>
        </pc:sldMkLst>
        <pc:spChg chg="del">
          <ac:chgData name="Matthew Bills" userId="4b2801fe-3fcc-487e-b253-a92e4b13bdc8" providerId="ADAL" clId="{1B9D04F5-7131-4C07-8407-B7F74662398D}" dt="2025-05-08T09:16:16.051" v="47" actId="478"/>
          <ac:spMkLst>
            <pc:docMk/>
            <pc:sldMk cId="552864767" sldId="300"/>
            <ac:spMk id="2" creationId="{4E3FE216-22ED-A9B9-246F-E9466F851BA2}"/>
          </ac:spMkLst>
        </pc:spChg>
      </pc:sldChg>
      <pc:sldChg chg="delSp mod">
        <pc:chgData name="Matthew Bills" userId="4b2801fe-3fcc-487e-b253-a92e4b13bdc8" providerId="ADAL" clId="{1B9D04F5-7131-4C07-8407-B7F74662398D}" dt="2025-05-08T09:16:23.178" v="48" actId="478"/>
        <pc:sldMkLst>
          <pc:docMk/>
          <pc:sldMk cId="2701228126" sldId="304"/>
        </pc:sldMkLst>
        <pc:spChg chg="del">
          <ac:chgData name="Matthew Bills" userId="4b2801fe-3fcc-487e-b253-a92e4b13bdc8" providerId="ADAL" clId="{1B9D04F5-7131-4C07-8407-B7F74662398D}" dt="2025-05-08T09:16:23.178" v="48" actId="478"/>
          <ac:spMkLst>
            <pc:docMk/>
            <pc:sldMk cId="2701228126" sldId="304"/>
            <ac:spMk id="2" creationId="{7D01DB83-0442-1680-1E1E-4189FAB68B0B}"/>
          </ac:spMkLst>
        </pc:spChg>
      </pc:sldChg>
      <pc:sldChg chg="delSp mod">
        <pc:chgData name="Matthew Bills" userId="4b2801fe-3fcc-487e-b253-a92e4b13bdc8" providerId="ADAL" clId="{1B9D04F5-7131-4C07-8407-B7F74662398D}" dt="2025-05-08T09:16:28.875" v="49" actId="478"/>
        <pc:sldMkLst>
          <pc:docMk/>
          <pc:sldMk cId="4019621867" sldId="305"/>
        </pc:sldMkLst>
        <pc:spChg chg="del">
          <ac:chgData name="Matthew Bills" userId="4b2801fe-3fcc-487e-b253-a92e4b13bdc8" providerId="ADAL" clId="{1B9D04F5-7131-4C07-8407-B7F74662398D}" dt="2025-05-08T09:16:28.875" v="49" actId="478"/>
          <ac:spMkLst>
            <pc:docMk/>
            <pc:sldMk cId="4019621867" sldId="305"/>
            <ac:spMk id="2" creationId="{95A4450E-C4C1-9B19-03AD-753B86E663A6}"/>
          </ac:spMkLst>
        </pc:spChg>
      </pc:sldChg>
      <pc:sldChg chg="delSp mod">
        <pc:chgData name="Matthew Bills" userId="4b2801fe-3fcc-487e-b253-a92e4b13bdc8" providerId="ADAL" clId="{1B9D04F5-7131-4C07-8407-B7F74662398D}" dt="2025-05-08T09:14:38.277" v="31" actId="478"/>
        <pc:sldMkLst>
          <pc:docMk/>
          <pc:sldMk cId="2677163086" sldId="308"/>
        </pc:sldMkLst>
        <pc:spChg chg="del">
          <ac:chgData name="Matthew Bills" userId="4b2801fe-3fcc-487e-b253-a92e4b13bdc8" providerId="ADAL" clId="{1B9D04F5-7131-4C07-8407-B7F74662398D}" dt="2025-05-08T09:14:38.277" v="31" actId="478"/>
          <ac:spMkLst>
            <pc:docMk/>
            <pc:sldMk cId="2677163086" sldId="308"/>
            <ac:spMk id="3" creationId="{4AFCF5AB-A022-D553-BEAC-EEDB3476D332}"/>
          </ac:spMkLst>
        </pc:spChg>
      </pc:sldChg>
      <pc:sldChg chg="delSp mod">
        <pc:chgData name="Matthew Bills" userId="4b2801fe-3fcc-487e-b253-a92e4b13bdc8" providerId="ADAL" clId="{1B9D04F5-7131-4C07-8407-B7F74662398D}" dt="2025-05-08T09:14:41.857" v="32" actId="478"/>
        <pc:sldMkLst>
          <pc:docMk/>
          <pc:sldMk cId="2823815133" sldId="309"/>
        </pc:sldMkLst>
        <pc:spChg chg="del">
          <ac:chgData name="Matthew Bills" userId="4b2801fe-3fcc-487e-b253-a92e4b13bdc8" providerId="ADAL" clId="{1B9D04F5-7131-4C07-8407-B7F74662398D}" dt="2025-05-08T09:14:41.857" v="32" actId="478"/>
          <ac:spMkLst>
            <pc:docMk/>
            <pc:sldMk cId="2823815133" sldId="309"/>
            <ac:spMk id="3" creationId="{1A04A18C-96AD-C7ED-848F-906B16C0E072}"/>
          </ac:spMkLst>
        </pc:spChg>
      </pc:sldChg>
      <pc:sldChg chg="modSp mod">
        <pc:chgData name="Matthew Bills" userId="4b2801fe-3fcc-487e-b253-a92e4b13bdc8" providerId="ADAL" clId="{1B9D04F5-7131-4C07-8407-B7F74662398D}" dt="2025-05-08T14:04:18.969" v="51" actId="27636"/>
        <pc:sldMkLst>
          <pc:docMk/>
          <pc:sldMk cId="1654012791" sldId="312"/>
        </pc:sldMkLst>
        <pc:spChg chg="mod">
          <ac:chgData name="Matthew Bills" userId="4b2801fe-3fcc-487e-b253-a92e4b13bdc8" providerId="ADAL" clId="{1B9D04F5-7131-4C07-8407-B7F74662398D}" dt="2025-05-08T14:04:18.969" v="51" actId="27636"/>
          <ac:spMkLst>
            <pc:docMk/>
            <pc:sldMk cId="1654012791" sldId="312"/>
            <ac:spMk id="2" creationId="{401DB161-0A66-1285-64D7-CCC7D8347638}"/>
          </ac:spMkLst>
        </pc:spChg>
      </pc:sldChg>
    </pc:docChg>
  </pc:docChgLst>
  <pc:docChgLst>
    <pc:chgData name="Tess Nelson" userId="S::t.nelson@harborough.gov.uk::80a1a874-dddd-4d67-b75b-5644296c084a" providerId="AD" clId="Web-{4AD0E023-7EEF-FA31-18E6-CBE8243CD390}"/>
    <pc:docChg chg="modSld">
      <pc:chgData name="Tess Nelson" userId="S::t.nelson@harborough.gov.uk::80a1a874-dddd-4d67-b75b-5644296c084a" providerId="AD" clId="Web-{4AD0E023-7EEF-FA31-18E6-CBE8243CD390}" dt="2025-05-07T11:30:38.179" v="111"/>
      <pc:docMkLst>
        <pc:docMk/>
      </pc:docMkLst>
      <pc:sldChg chg="modSp">
        <pc:chgData name="Tess Nelson" userId="S::t.nelson@harborough.gov.uk::80a1a874-dddd-4d67-b75b-5644296c084a" providerId="AD" clId="Web-{4AD0E023-7EEF-FA31-18E6-CBE8243CD390}" dt="2025-05-07T11:28:02.628" v="41" actId="20577"/>
        <pc:sldMkLst>
          <pc:docMk/>
          <pc:sldMk cId="3400696625" sldId="281"/>
        </pc:sldMkLst>
        <pc:spChg chg="mod">
          <ac:chgData name="Tess Nelson" userId="S::t.nelson@harborough.gov.uk::80a1a874-dddd-4d67-b75b-5644296c084a" providerId="AD" clId="Web-{4AD0E023-7EEF-FA31-18E6-CBE8243CD390}" dt="2025-05-07T11:28:02.628" v="41" actId="20577"/>
          <ac:spMkLst>
            <pc:docMk/>
            <pc:sldMk cId="3400696625" sldId="281"/>
            <ac:spMk id="2" creationId="{15102556-7EB6-7F91-32A6-34876474EA7D}"/>
          </ac:spMkLst>
        </pc:spChg>
      </pc:sldChg>
      <pc:sldChg chg="delSp modSp">
        <pc:chgData name="Tess Nelson" userId="S::t.nelson@harborough.gov.uk::80a1a874-dddd-4d67-b75b-5644296c084a" providerId="AD" clId="Web-{4AD0E023-7EEF-FA31-18E6-CBE8243CD390}" dt="2025-05-07T11:30:38.179" v="111"/>
        <pc:sldMkLst>
          <pc:docMk/>
          <pc:sldMk cId="2242425502" sldId="306"/>
        </pc:sldMkLst>
        <pc:spChg chg="mod">
          <ac:chgData name="Tess Nelson" userId="S::t.nelson@harborough.gov.uk::80a1a874-dddd-4d67-b75b-5644296c084a" providerId="AD" clId="Web-{4AD0E023-7EEF-FA31-18E6-CBE8243CD390}" dt="2025-05-07T11:28:57.505" v="58" actId="20577"/>
          <ac:spMkLst>
            <pc:docMk/>
            <pc:sldMk cId="2242425502" sldId="306"/>
            <ac:spMk id="2" creationId="{270ABE78-45A9-73F3-D809-8E2B2FA659DA}"/>
          </ac:spMkLst>
        </pc:spChg>
        <pc:spChg chg="del">
          <ac:chgData name="Tess Nelson" userId="S::t.nelson@harborough.gov.uk::80a1a874-dddd-4d67-b75b-5644296c084a" providerId="AD" clId="Web-{4AD0E023-7EEF-FA31-18E6-CBE8243CD390}" dt="2025-05-07T11:18:41.285" v="0"/>
          <ac:spMkLst>
            <pc:docMk/>
            <pc:sldMk cId="2242425502" sldId="306"/>
            <ac:spMk id="6" creationId="{F5166FD7-ACC4-D456-7261-A4C0C095085E}"/>
          </ac:spMkLst>
        </pc:spChg>
        <pc:graphicFrameChg chg="mod modGraphic">
          <ac:chgData name="Tess Nelson" userId="S::t.nelson@harborough.gov.uk::80a1a874-dddd-4d67-b75b-5644296c084a" providerId="AD" clId="Web-{4AD0E023-7EEF-FA31-18E6-CBE8243CD390}" dt="2025-05-07T11:30:38.179" v="111"/>
          <ac:graphicFrameMkLst>
            <pc:docMk/>
            <pc:sldMk cId="2242425502" sldId="306"/>
            <ac:graphicFrameMk id="12" creationId="{F54FCDB7-2545-10AB-3503-E6881DE55B8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7036" cy="490380"/>
          </a:xfrm>
          <a:prstGeom prst="rect">
            <a:avLst/>
          </a:prstGeom>
        </p:spPr>
        <p:txBody>
          <a:bodyPr vert="horz" lIns="95569" tIns="47783" rIns="95569" bIns="4778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3" y="1"/>
            <a:ext cx="2947036" cy="490380"/>
          </a:xfrm>
          <a:prstGeom prst="rect">
            <a:avLst/>
          </a:prstGeom>
        </p:spPr>
        <p:txBody>
          <a:bodyPr vert="horz" lIns="95569" tIns="47783" rIns="95569" bIns="47783" rtlCol="0"/>
          <a:lstStyle>
            <a:lvl1pPr algn="r">
              <a:defRPr sz="1300"/>
            </a:lvl1pPr>
          </a:lstStyle>
          <a:p>
            <a:fld id="{05DAB390-B62B-483A-AB59-1D3F65A18DB4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35013"/>
            <a:ext cx="4905375" cy="367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9" tIns="47783" rIns="95569" bIns="4778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6" y="4658598"/>
            <a:ext cx="5440680" cy="4413410"/>
          </a:xfrm>
          <a:prstGeom prst="rect">
            <a:avLst/>
          </a:prstGeom>
        </p:spPr>
        <p:txBody>
          <a:bodyPr vert="horz" lIns="95569" tIns="47783" rIns="95569" bIns="477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15494"/>
            <a:ext cx="2947036" cy="490380"/>
          </a:xfrm>
          <a:prstGeom prst="rect">
            <a:avLst/>
          </a:prstGeom>
        </p:spPr>
        <p:txBody>
          <a:bodyPr vert="horz" lIns="95569" tIns="47783" rIns="95569" bIns="4778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3" y="9315494"/>
            <a:ext cx="2947036" cy="490380"/>
          </a:xfrm>
          <a:prstGeom prst="rect">
            <a:avLst/>
          </a:prstGeom>
        </p:spPr>
        <p:txBody>
          <a:bodyPr vert="horz" lIns="95569" tIns="47783" rIns="95569" bIns="47783" rtlCol="0" anchor="b"/>
          <a:lstStyle>
            <a:lvl1pPr algn="r">
              <a:defRPr sz="1300"/>
            </a:lvl1pPr>
          </a:lstStyle>
          <a:p>
            <a:fld id="{32188C81-F2C6-4051-A100-251C91D77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1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B6234-B847-C28B-DBB2-42F1C688B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30410B-E1FC-8E95-D969-6C95CD34C3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DD1ED0-5EEB-4D9A-0279-64A55CCF6E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936041-7802-62C6-B1E5-D2A6D78D85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07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EF8600-057B-DD1B-7850-F32279EB7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B86FA0-F78C-5B3A-AFEA-AAEDD6D605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ADE5B3-28AB-82C1-9921-D6DFEC9FF9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0E946-1B4D-5F15-3F59-CE1110B3E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544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12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79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164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66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4F5F-B358-38DE-78F0-2FD7E9C36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E19FA5-313C-0316-0CB7-BBBCD38B0E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C43C81-0FBA-BA48-957B-CA40E0D5F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AA563-D3AB-BD8E-4504-C97C58B086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0266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901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D7E5E-0790-3ECA-4460-BCFBA95AF1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1578F0-ABED-82B1-9BC0-34C59AEE5D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12DA86-653C-9782-5B09-8E7442824D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E64F9-C550-E3EC-961B-60CACC4CF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497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667E1-A273-878B-707C-F8F213F87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9C1D25-C887-87CE-79DD-0FEA5467F5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ED5344-3AA4-2515-1D4E-1CC72990D3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C4966-CCC1-378E-8830-773C73AD0D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98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C45F4-9DB0-61F5-2FB5-00DF7C745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693AF6-CB98-DEF2-DFE8-382BEF4BA1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6F60DA-DFBF-BA35-E1C5-12EAB14BE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372C1-8E65-7373-FA17-F1578BA6FA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38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240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51DAD-5C4A-1487-695A-F6948AFED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FA31E04-7681-6135-C9E4-E95E85A0E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AB21B3-DB01-99E3-C402-F10290D52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E5136-480E-AA28-C22F-4DAEC8F06B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29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0BD7C-7DD7-A16D-5139-A70D6ED9F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89E960-38A4-89BE-AB36-1F5CA9AC77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5B3F29-7332-431C-2648-586A5D677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C1663C-302C-457B-5424-DFA48DD731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77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13248-ADC1-28A5-EFC2-AC54A2332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4AC3C3-E9A5-F6CC-B7E2-F41590E9C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39DB00-26BB-2C81-86FB-B878C43190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DDF59-ED2E-075B-8DFD-394463E0C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183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D8941-C9FA-2E47-4F2B-BD09DF640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111BA8-5B18-3834-B9E2-D43BCA2F9F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C0A9A4-DB82-D954-75A0-681CFCC751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D6FCA0-4AD9-4A78-35D1-075B31BABA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311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ABD5B-4240-8717-45E6-D93B6E758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3F67A4-15F5-5CFA-1C53-908FEE4487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DCEC68-3344-4558-B654-31514A8110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18111-5723-F9AD-C242-66CB13BB27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1258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3C79E5-C83D-DCA8-68F8-189085763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C8E49B-3107-60BF-5412-1128486306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9725FB-C6AD-D206-95B7-05867C362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56203-855A-DD71-D4A9-AEEE775F96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930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7B411-A99C-3A85-C461-0B8C87139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C75C61-777E-D2C9-BAC4-CDCCC21CD2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6C9F3A-33B5-3C18-B70F-8CACE855CF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A84F0-275F-617D-26F2-D3C04E5A66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732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17AF3-A250-C679-2E5C-330FDFEFB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8227CD-691A-AB9C-1601-2FE634D0BA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C5CC37-0EAA-D833-FDCF-E576A9396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E9213-E659-5CF0-8C93-6B908E5E50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853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EF80E-A55A-1277-E89B-382AE2B96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9A5167-5A0F-7A6D-8462-EB9F27C60B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C15604-DF58-2C61-75ED-AAAC37CE01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BED7B-5A26-6EE2-6D95-710760D960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482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1493B-99FD-E8C2-176D-456E066FA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BB6E82-B16B-F5D7-EF57-4AEA32BD2B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747C29-F4B2-66B1-78C0-48AE3D6D3F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ACFB8-BD1D-7E14-5C08-522FC00B01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9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E253A-1C9A-167E-79AE-71C54F680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097728-C561-9EE7-AB56-5B2C58EF73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9144A1-E523-0805-385A-E7A77FD7E1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FEC58-E3AA-634B-F3BB-12BF5DA599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272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AD829-FE29-275C-48CA-AEB4D0ADF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D11943-1D06-5893-E90A-D296FE21BF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1B7119-984E-4EE8-FEC1-62B4ED627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62D97-6051-98DE-A3C9-E2811B40BE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4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8F8FC-5E37-0159-E122-5A3B944EF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E36F8F-F44B-B66D-1B3D-6B1E866407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09940B-785F-2408-5B14-28B001B81E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F2FBA-267A-5150-9C07-84A27156E6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67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737B4-FFCB-3F66-8462-F3B6C5ABE6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85A2476-089E-0624-86C6-DBB38435C2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A882F0-8EDE-B7DE-16BE-45C256964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>
                <a:solidFill>
                  <a:schemeClr val="tx1"/>
                </a:solidFill>
              </a:rPr>
              <a:t>Support with advice, data, provision of maps, attendance at meetings, conformity checks</a:t>
            </a:r>
          </a:p>
          <a:p>
            <a:r>
              <a:rPr lang="en-GB" sz="1200">
                <a:solidFill>
                  <a:schemeClr val="tx1"/>
                </a:solidFill>
              </a:rPr>
              <a:t>Receive draft report, provide comments and publish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Independent Examination</a:t>
            </a:r>
          </a:p>
          <a:p>
            <a:r>
              <a:rPr lang="en-GB" sz="1200">
                <a:solidFill>
                  <a:schemeClr val="tx1"/>
                </a:solidFill>
              </a:rPr>
              <a:t>Arrange and pay for referendum</a:t>
            </a:r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FBFDC-DBED-0AF0-CA55-C72612FA4B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188C81-F2C6-4051-A100-251C91D77D29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6586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7B5B6-F27F-4A28-95C9-58A734F77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AB2DCE-CF82-22F7-39BC-29CAD36296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2ABBFA-683D-BC32-D58A-1D17A935E9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848DD-8EDA-84C6-373B-1DC2C126F6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14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14F5F-B358-38DE-78F0-2FD7E9C36E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E19FA5-313C-0316-0CB7-BBBCD38B0E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C43C81-0FBA-BA48-957B-CA40E0D5F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AA563-D3AB-BD8E-4504-C97C58B086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47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7E1F9-8AEE-982B-EE67-0E2A9CAD9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F4C4B4E-950A-66F3-8E9C-E86496D32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529BB0-52A0-8AF2-7AC0-28FB21D98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8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40500-70AA-4A6D-60BF-8C4266CA72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69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8733E-3639-1C0A-59E9-C6DA6B415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CA727F-F3C4-FA81-0625-F75262862F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90A6D9-F2DD-2673-D5CE-E2E8048E71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>
                <a:solidFill>
                  <a:schemeClr val="tx1"/>
                </a:solidFill>
              </a:rPr>
              <a:t>Total requirement for Small Villages calculated, then divided amongst Small Villages based on:</a:t>
            </a:r>
          </a:p>
          <a:p>
            <a:endParaRPr lang="en-US" sz="1400"/>
          </a:p>
          <a:p>
            <a:pPr marL="285750" indent="-285750">
              <a:buFontTx/>
              <a:buChar char="-"/>
            </a:pPr>
            <a:r>
              <a:rPr lang="en-US" sz="1400">
                <a:solidFill>
                  <a:schemeClr val="tx1"/>
                </a:solidFill>
              </a:rPr>
              <a:t>Village size (households)</a:t>
            </a:r>
          </a:p>
          <a:p>
            <a:pPr marL="285750" indent="-285750">
              <a:buFontTx/>
              <a:buChar char="-"/>
            </a:pPr>
            <a:r>
              <a:rPr lang="en-US" sz="1400">
                <a:solidFill>
                  <a:schemeClr val="tx1"/>
                </a:solidFill>
              </a:rPr>
              <a:t>Audit of services and facilities</a:t>
            </a:r>
          </a:p>
          <a:p>
            <a:pPr marL="285750" indent="-285750">
              <a:buFontTx/>
              <a:buChar char="-"/>
            </a:pPr>
            <a:r>
              <a:rPr lang="en-US" sz="1400"/>
              <a:t>Commitments and completions deducted</a:t>
            </a:r>
          </a:p>
          <a:p>
            <a:pPr marL="285750" indent="-285750">
              <a:buFontTx/>
              <a:buChar char="-"/>
            </a:pPr>
            <a:r>
              <a:rPr lang="en-US" sz="1400"/>
              <a:t>Availability of potential sites checked using SHELAA</a:t>
            </a:r>
          </a:p>
          <a:p>
            <a:pPr marL="285750" indent="-285750">
              <a:buFontTx/>
              <a:buChar char="-"/>
            </a:pPr>
            <a:endParaRPr lang="en-GB" sz="1400"/>
          </a:p>
          <a:p>
            <a:r>
              <a:rPr lang="en-GB" sz="1400">
                <a:solidFill>
                  <a:schemeClr val="tx1"/>
                </a:solidFill>
              </a:rPr>
              <a:t>= to give a residual requirement for each small village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02630-E922-DF56-2A02-D932240C4D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88C81-F2C6-4051-A100-251C91D77D2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67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9619"/>
            <a:ext cx="9144000" cy="15266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1825625"/>
            <a:ext cx="3974851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757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D92C-602D-4391-9C62-01394076403E}" type="datetime1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10A-AF64-4898-8259-FD1FA3198B9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906" y="307234"/>
            <a:ext cx="1080000" cy="1246984"/>
          </a:xfrm>
          <a:prstGeom prst="rect">
            <a:avLst/>
          </a:prstGeom>
        </p:spPr>
      </p:pic>
      <p:sp>
        <p:nvSpPr>
          <p:cNvPr id="10" name="Isosceles Triangle 9"/>
          <p:cNvSpPr/>
          <p:nvPr userDrawn="1"/>
        </p:nvSpPr>
        <p:spPr>
          <a:xfrm>
            <a:off x="7935685" y="5492853"/>
            <a:ext cx="1206515" cy="1382994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7948440" y="5477760"/>
            <a:ext cx="1195560" cy="13802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4133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D19DFF8-D92A-4DB9-8FFE-756AF920E7F9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0EE94D-B574-4AB6-86C2-2AF43B1D253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.bills@harborough.gov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.atkinson@harborough.gov.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lanningpolicy@harborough.gov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8BC3E9C-A43A-0400-D594-439AB18CC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/>
              <a:t>Welcome to our Neighbourhood Planning Event on 9 May 2025.</a:t>
            </a:r>
          </a:p>
          <a:p>
            <a:pPr algn="ctr"/>
            <a:r>
              <a:rPr lang="en-GB" sz="3600"/>
              <a:t>Help yourself to tea or coffee.</a:t>
            </a:r>
          </a:p>
          <a:p>
            <a:pPr algn="ctr"/>
            <a:r>
              <a:rPr lang="en-GB" sz="3600"/>
              <a:t>Take a seat, we will be starting shortly.</a:t>
            </a:r>
          </a:p>
          <a:p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A51193-C37C-DD10-09F6-14ECC4DB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Good Morning</a:t>
            </a:r>
          </a:p>
        </p:txBody>
      </p:sp>
    </p:spTree>
    <p:extLst>
      <p:ext uri="{BB962C8B-B14F-4D97-AF65-F5344CB8AC3E}">
        <p14:creationId xmlns:p14="http://schemas.microsoft.com/office/powerpoint/2010/main" val="358553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C39A45EA-7999-EE1C-756A-CF89A5C23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A7F68-94D2-407E-8B6A-D9476E386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338" y="2123340"/>
            <a:ext cx="7408333" cy="3450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1300"/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71E301-EDE3-A89D-C3C9-DEC225FC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17945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Emerging Local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046E98-9732-CB6E-E6E4-1E504CE63D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401DB161-0A66-1285-64D7-CCC7D8347638}"/>
              </a:ext>
            </a:extLst>
          </p:cNvPr>
          <p:cNvSpPr txBox="1">
            <a:spLocks/>
          </p:cNvSpPr>
          <p:nvPr/>
        </p:nvSpPr>
        <p:spPr>
          <a:xfrm>
            <a:off x="1033148" y="1940483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endParaRPr lang="en-GB" sz="1300"/>
          </a:p>
          <a:p>
            <a:r>
              <a:rPr lang="en-GB">
                <a:solidFill>
                  <a:schemeClr val="tx1"/>
                </a:solidFill>
              </a:rPr>
              <a:t>Policy DS01 Development Strategy – Delivering Homes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Provides the residual requirement in each town and village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Hamlets (below Small Villages) do not have a housing requirement</a:t>
            </a:r>
          </a:p>
          <a:p>
            <a:pPr lvl="1"/>
            <a:r>
              <a:rPr lang="en-GB">
                <a:solidFill>
                  <a:schemeClr val="tx1"/>
                </a:solidFill>
              </a:rPr>
              <a:t>Figures are at 31 March 2023 – will be updated</a:t>
            </a:r>
          </a:p>
          <a:p>
            <a:r>
              <a:rPr lang="en-GB">
                <a:solidFill>
                  <a:schemeClr val="tx1"/>
                </a:solidFill>
              </a:rPr>
              <a:t>Table 2 is useful for Small Villages</a:t>
            </a:r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14FC02-4045-BFAD-687C-1732EEADBBA0}"/>
              </a:ext>
            </a:extLst>
          </p:cNvPr>
          <p:cNvSpPr txBox="1"/>
          <p:nvPr/>
        </p:nvSpPr>
        <p:spPr>
          <a:xfrm>
            <a:off x="3514671" y="32964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40127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8CE0AFAA-5F1E-3E0E-DF6D-AB14FC40E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ECBE7-2866-E3E0-D7E9-2FE4C67AE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338" y="2123340"/>
            <a:ext cx="7408333" cy="3450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1300"/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EB65F8-6017-FC23-31A6-C28C0D56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17945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Local Plan and housing numbers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E77987-BF48-CC25-F333-4D5DDC717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EB2E830E-2BE9-0091-5F7B-06C5CBB8DED4}"/>
              </a:ext>
            </a:extLst>
          </p:cNvPr>
          <p:cNvSpPr txBox="1">
            <a:spLocks/>
          </p:cNvSpPr>
          <p:nvPr/>
        </p:nvSpPr>
        <p:spPr>
          <a:xfrm>
            <a:off x="872067" y="1720427"/>
            <a:ext cx="7408333" cy="44057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endParaRPr lang="en-GB" sz="1300"/>
          </a:p>
          <a:p>
            <a:r>
              <a:rPr lang="en-US">
                <a:solidFill>
                  <a:schemeClr val="tx1"/>
                </a:solidFill>
                <a:ea typeface="+mn-lt"/>
                <a:cs typeface="+mn-lt"/>
              </a:rPr>
              <a:t>Housing requirement for Small Villages (2020 – 2041)</a:t>
            </a:r>
          </a:p>
          <a:p>
            <a:endParaRPr lang="en-GB">
              <a:solidFill>
                <a:schemeClr val="tx1"/>
              </a:solidFill>
              <a:highlight>
                <a:srgbClr val="FFFF00"/>
              </a:highlight>
            </a:endParaRPr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E1D2EA-77E1-FDF8-59B1-C09717EAF591}"/>
              </a:ext>
            </a:extLst>
          </p:cNvPr>
          <p:cNvSpPr txBox="1"/>
          <p:nvPr/>
        </p:nvSpPr>
        <p:spPr>
          <a:xfrm>
            <a:off x="3514671" y="32964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CCB213A-33C5-E2C0-B8B9-5FDC2CFCC542}"/>
              </a:ext>
            </a:extLst>
          </p:cNvPr>
          <p:cNvGraphicFramePr>
            <a:graphicFrameLocks noGrp="1"/>
          </p:cNvGraphicFramePr>
          <p:nvPr/>
        </p:nvGraphicFramePr>
        <p:xfrm>
          <a:off x="1057329" y="2674998"/>
          <a:ext cx="6901853" cy="363776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37627">
                  <a:extLst>
                    <a:ext uri="{9D8B030D-6E8A-4147-A177-3AD203B41FA5}">
                      <a16:colId xmlns:a16="http://schemas.microsoft.com/office/drawing/2014/main" val="2706065915"/>
                    </a:ext>
                  </a:extLst>
                </a:gridCol>
                <a:gridCol w="919219">
                  <a:extLst>
                    <a:ext uri="{9D8B030D-6E8A-4147-A177-3AD203B41FA5}">
                      <a16:colId xmlns:a16="http://schemas.microsoft.com/office/drawing/2014/main" val="2156303658"/>
                    </a:ext>
                  </a:extLst>
                </a:gridCol>
                <a:gridCol w="927501">
                  <a:extLst>
                    <a:ext uri="{9D8B030D-6E8A-4147-A177-3AD203B41FA5}">
                      <a16:colId xmlns:a16="http://schemas.microsoft.com/office/drawing/2014/main" val="3512219567"/>
                    </a:ext>
                  </a:extLst>
                </a:gridCol>
                <a:gridCol w="1809133">
                  <a:extLst>
                    <a:ext uri="{9D8B030D-6E8A-4147-A177-3AD203B41FA5}">
                      <a16:colId xmlns:a16="http://schemas.microsoft.com/office/drawing/2014/main" val="3187995720"/>
                    </a:ext>
                  </a:extLst>
                </a:gridCol>
                <a:gridCol w="887239">
                  <a:extLst>
                    <a:ext uri="{9D8B030D-6E8A-4147-A177-3AD203B41FA5}">
                      <a16:colId xmlns:a16="http://schemas.microsoft.com/office/drawing/2014/main" val="3759538265"/>
                    </a:ext>
                  </a:extLst>
                </a:gridCol>
                <a:gridCol w="921134">
                  <a:extLst>
                    <a:ext uri="{9D8B030D-6E8A-4147-A177-3AD203B41FA5}">
                      <a16:colId xmlns:a16="http://schemas.microsoft.com/office/drawing/2014/main" val="4286457416"/>
                    </a:ext>
                  </a:extLst>
                </a:gridCol>
              </a:tblGrid>
              <a:tr h="34895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Small Village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Total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 2020-41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Residual 2023-41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Small Village</a:t>
                      </a:r>
                    </a:p>
                    <a:p>
                      <a:pPr lvl="0" algn="l">
                        <a:buNone/>
                      </a:pP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Total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 2020-41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Residual 2023-41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976383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Arnesby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Lubenham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238397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Bitteswell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Medbourne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77878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Church Langton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North Kilworth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710320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Dunton Bassett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South Kilworth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350075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Foxton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Swinford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503011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Gilmorton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Claybrooke Magna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10336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Great Easton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Tilton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35974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Hallaton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Tugby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154661"/>
                  </a:ext>
                </a:extLst>
              </a:tr>
              <a:tr h="3489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Leire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Walcote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23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029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D97B612-3C13-FEFC-5A89-6FA36095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7B0070-9184-4933-07A6-EAC541C2F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844408" cy="1584176"/>
          </a:xfrm>
        </p:spPr>
        <p:txBody>
          <a:bodyPr>
            <a:normAutofit fontScale="90000"/>
          </a:bodyPr>
          <a:lstStyle/>
          <a:p>
            <a:br>
              <a:rPr lang="en-GB" sz="5400">
                <a:solidFill>
                  <a:schemeClr val="tx1"/>
                </a:solidFill>
              </a:rPr>
            </a:br>
            <a:br>
              <a:rPr lang="en-GB" sz="5400">
                <a:solidFill>
                  <a:schemeClr val="tx1"/>
                </a:solidFill>
              </a:rPr>
            </a:br>
            <a:r>
              <a:rPr lang="en-GB" sz="5400">
                <a:solidFill>
                  <a:schemeClr val="tx1"/>
                </a:solidFill>
              </a:rPr>
              <a:t>Neighbourhood Planning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A1EF154-E595-5AD0-E1E8-EBC1A6EF7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496944" cy="3417913"/>
          </a:xfrm>
        </p:spPr>
        <p:txBody>
          <a:bodyPr>
            <a:noAutofit/>
          </a:bodyPr>
          <a:lstStyle/>
          <a:p>
            <a:r>
              <a:rPr lang="en-GB" sz="4000">
                <a:solidFill>
                  <a:schemeClr val="tx1"/>
                </a:solidFill>
              </a:rPr>
              <a:t>The implications of the new Local Plan</a:t>
            </a:r>
          </a:p>
          <a:p>
            <a:endParaRPr lang="en-GB" sz="800">
              <a:solidFill>
                <a:schemeClr val="tx1"/>
              </a:solidFill>
            </a:endParaRPr>
          </a:p>
          <a:p>
            <a:endParaRPr lang="en-GB" sz="800">
              <a:solidFill>
                <a:schemeClr val="tx1"/>
              </a:solidFill>
            </a:endParaRPr>
          </a:p>
          <a:p>
            <a:r>
              <a:rPr lang="en-GB" sz="2400">
                <a:solidFill>
                  <a:schemeClr val="tx1"/>
                </a:solidFill>
              </a:rPr>
              <a:t>Matt Bills</a:t>
            </a:r>
          </a:p>
          <a:p>
            <a:r>
              <a:rPr lang="en-GB" sz="2400">
                <a:solidFill>
                  <a:schemeClr val="tx1"/>
                </a:solidFill>
                <a:hlinkClick r:id="rId3"/>
              </a:rPr>
              <a:t>m.bills@harborough.gov.uk</a:t>
            </a:r>
            <a:r>
              <a:rPr lang="en-GB" sz="2400">
                <a:solidFill>
                  <a:schemeClr val="tx1"/>
                </a:solidFill>
              </a:rPr>
              <a:t> </a:t>
            </a:r>
          </a:p>
          <a:p>
            <a:r>
              <a:rPr lang="en-GB" sz="2400">
                <a:solidFill>
                  <a:schemeClr val="tx1"/>
                </a:solidFill>
              </a:rPr>
              <a:t>07703211863</a:t>
            </a:r>
          </a:p>
          <a:p>
            <a:r>
              <a:rPr lang="en-GB" sz="2400">
                <a:solidFill>
                  <a:schemeClr val="tx1"/>
                </a:solidFill>
              </a:rPr>
              <a:t>9 May 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A2A3A3-CF33-D449-AB94-E68947E29C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0799" y="4260879"/>
            <a:ext cx="7023201" cy="25971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33330A-D383-47A0-BB5F-21A46EDC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5768" y="-27384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5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A new Local Plan? Panic!?</a:t>
            </a:r>
            <a:r>
              <a:rPr lang="en-GB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94181" y="1600200"/>
            <a:ext cx="8316849" cy="4197568"/>
          </a:xfrm>
        </p:spPr>
        <p:txBody>
          <a:bodyPr>
            <a:normAutofit fontScale="92500"/>
          </a:bodyPr>
          <a:lstStyle/>
          <a:p>
            <a:r>
              <a:rPr lang="en-GB" sz="2800" ker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Proposed n</a:t>
            </a:r>
            <a:r>
              <a:rPr lang="en-GB" sz="2800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ew Local Plan (NLP) has policies to provide sufficient housing, employment, open space and infrastructure to 2041</a:t>
            </a:r>
          </a:p>
          <a:p>
            <a:r>
              <a:rPr lang="en-GB" sz="2800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NLP has clarified the number of houses that will need to be provided in each settlement of the district</a:t>
            </a:r>
            <a:endParaRPr lang="en-GB" sz="2800" ker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Changing housing requirements nationally means increased housing numbers</a:t>
            </a:r>
          </a:p>
          <a:p>
            <a:r>
              <a:rPr lang="en-GB" sz="2800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Harborough District housing land supply has fallen below 5 years for the first time since 2018/19</a:t>
            </a:r>
            <a:endParaRPr lang="en-GB" sz="360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084168" y="1600200"/>
            <a:ext cx="2602632" cy="4525963"/>
          </a:xfrm>
        </p:spPr>
        <p:txBody>
          <a:bodyPr>
            <a:normAutofit/>
          </a:bodyPr>
          <a:lstStyle/>
          <a:p>
            <a:endParaRPr lang="en-GB"/>
          </a:p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AC1BD4-4357-C7CB-0AA0-0174F4C1A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256" y="5661248"/>
            <a:ext cx="1324744" cy="13247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C471FCC-A857-3778-7F9E-DEFB1E0DFBD4}"/>
              </a:ext>
            </a:extLst>
          </p:cNvPr>
          <p:cNvSpPr txBox="1"/>
          <p:nvPr/>
        </p:nvSpPr>
        <p:spPr>
          <a:xfrm rot="19590330">
            <a:off x="1616804" y="2133263"/>
            <a:ext cx="623875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>
                <a:solidFill>
                  <a:schemeClr val="tx1">
                    <a:alpha val="23000"/>
                  </a:scheme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7382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solidFill>
                  <a:schemeClr val="tx1"/>
                </a:solidFill>
              </a:rPr>
              <a:t>What does it mean for Neighbourhood Development Plans (NDPs)?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3528" y="2042808"/>
            <a:ext cx="8316849" cy="4300775"/>
          </a:xfrm>
        </p:spPr>
        <p:txBody>
          <a:bodyPr>
            <a:normAutofit fontScale="92500"/>
          </a:bodyPr>
          <a:lstStyle/>
          <a:p>
            <a:r>
              <a:rPr lang="en-GB" sz="2800">
                <a:solidFill>
                  <a:schemeClr val="tx1"/>
                </a:solidFill>
              </a:rPr>
              <a:t>Potential speculative development – maybe up to 2 years</a:t>
            </a:r>
          </a:p>
          <a:p>
            <a:r>
              <a:rPr lang="en-GB" sz="2800">
                <a:solidFill>
                  <a:schemeClr val="tx1"/>
                </a:solidFill>
              </a:rPr>
              <a:t>Protections in National Planning Policy Framework (NPPF) for NDPs that are less than 5 years old (</a:t>
            </a:r>
            <a:r>
              <a:rPr lang="en-GB" sz="2800" err="1">
                <a:solidFill>
                  <a:schemeClr val="tx1"/>
                </a:solidFill>
              </a:rPr>
              <a:t>i.e</a:t>
            </a:r>
            <a:r>
              <a:rPr lang="en-GB" sz="2800">
                <a:solidFill>
                  <a:schemeClr val="tx1"/>
                </a:solidFill>
              </a:rPr>
              <a:t> 5 years since they were ‘made’)</a:t>
            </a:r>
          </a:p>
          <a:p>
            <a:r>
              <a:rPr lang="en-US" sz="2800">
                <a:solidFill>
                  <a:schemeClr val="tx1"/>
                </a:solidFill>
              </a:rPr>
              <a:t>Paragraph 11 of the National Planning Policy Framework (NPPF) directs that permission should be </a:t>
            </a:r>
            <a:r>
              <a:rPr lang="en-US" sz="2800">
                <a:solidFill>
                  <a:schemeClr val="tx1"/>
                </a:solidFill>
                <a:highlight>
                  <a:srgbClr val="FFFF00"/>
                </a:highlight>
              </a:rPr>
              <a:t>granted unless </a:t>
            </a:r>
            <a:r>
              <a:rPr lang="en-US" sz="2800">
                <a:solidFill>
                  <a:schemeClr val="tx1"/>
                </a:solidFill>
              </a:rPr>
              <a:t>the adverse </a:t>
            </a:r>
            <a:r>
              <a:rPr lang="en-US" sz="2800">
                <a:solidFill>
                  <a:schemeClr val="tx1"/>
                </a:solidFill>
                <a:highlight>
                  <a:srgbClr val="FFFF00"/>
                </a:highlight>
              </a:rPr>
              <a:t>impacts</a:t>
            </a:r>
            <a:r>
              <a:rPr lang="en-US" sz="2800">
                <a:solidFill>
                  <a:schemeClr val="tx1"/>
                </a:solidFill>
              </a:rPr>
              <a:t> of doing so would </a:t>
            </a:r>
            <a:r>
              <a:rPr lang="en-US" sz="2800">
                <a:solidFill>
                  <a:schemeClr val="tx1"/>
                </a:solidFill>
                <a:highlight>
                  <a:srgbClr val="FFFF00"/>
                </a:highlight>
              </a:rPr>
              <a:t>significantly and demonstrably outweigh the benefits </a:t>
            </a:r>
            <a:r>
              <a:rPr lang="en-US" sz="2800">
                <a:solidFill>
                  <a:schemeClr val="tx1"/>
                </a:solidFill>
              </a:rPr>
              <a:t>when considered  against the policies in the Framework taken as a whole.</a:t>
            </a:r>
            <a:endParaRPr lang="en-GB" sz="2800">
              <a:solidFill>
                <a:schemeClr val="tx1"/>
              </a:solidFill>
            </a:endParaRPr>
          </a:p>
          <a:p>
            <a:endParaRPr lang="en-GB">
              <a:solidFill>
                <a:schemeClr val="tx1"/>
              </a:solidFill>
            </a:endParaRPr>
          </a:p>
          <a:p>
            <a:endParaRPr lang="en-GB">
              <a:solidFill>
                <a:schemeClr val="bg1"/>
              </a:solidFill>
            </a:endParaRPr>
          </a:p>
          <a:p>
            <a:endParaRPr lang="en-GB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5A8056-39F5-C176-152E-98994B67C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102"/>
            <a:ext cx="8229600" cy="12527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The NPPF…………..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46661" y="1235414"/>
            <a:ext cx="8686801" cy="5160110"/>
          </a:xfrm>
        </p:spPr>
        <p:txBody>
          <a:bodyPr>
            <a:normAutofit fontScale="92500" lnSpcReduction="20000"/>
          </a:bodyPr>
          <a:lstStyle/>
          <a:p>
            <a:pPr marL="301943" lvl="1" indent="0">
              <a:buNone/>
            </a:pPr>
            <a:r>
              <a:rPr lang="en-US">
                <a:solidFill>
                  <a:schemeClr val="tx1"/>
                </a:solidFill>
              </a:rPr>
              <a:t>The National Planning Policy Framework of December 2024 states at Paragraph 11 and 11d :</a:t>
            </a:r>
          </a:p>
          <a:p>
            <a:pPr lvl="1"/>
            <a:endParaRPr lang="en-US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GB" sz="2200" i="1">
                <a:solidFill>
                  <a:schemeClr val="tx1"/>
                </a:solidFill>
              </a:rPr>
              <a:t>Plans and decisions should apply a </a:t>
            </a:r>
            <a:r>
              <a:rPr lang="en-GB" sz="2200" i="1">
                <a:solidFill>
                  <a:schemeClr val="tx1"/>
                </a:solidFill>
                <a:highlight>
                  <a:srgbClr val="FFFF00"/>
                </a:highlight>
              </a:rPr>
              <a:t>presumption in favour </a:t>
            </a:r>
            <a:r>
              <a:rPr lang="en-GB" sz="2200" i="1">
                <a:solidFill>
                  <a:schemeClr val="tx1"/>
                </a:solidFill>
              </a:rPr>
              <a:t>of sustainable development.</a:t>
            </a:r>
          </a:p>
          <a:p>
            <a:pPr marL="0" indent="0" algn="just">
              <a:buNone/>
            </a:pPr>
            <a:r>
              <a:rPr lang="en-GB" sz="2200" i="1">
                <a:solidFill>
                  <a:schemeClr val="tx1"/>
                </a:solidFill>
              </a:rPr>
              <a:t> </a:t>
            </a:r>
          </a:p>
          <a:p>
            <a:pPr marL="0" indent="0" algn="just">
              <a:buNone/>
            </a:pPr>
            <a:r>
              <a:rPr lang="en-GB" sz="2200" i="1">
                <a:solidFill>
                  <a:schemeClr val="tx1"/>
                </a:solidFill>
              </a:rPr>
              <a:t>For decision making this means that:</a:t>
            </a:r>
          </a:p>
          <a:p>
            <a:pPr marL="301943" lvl="1" indent="0">
              <a:buNone/>
            </a:pPr>
            <a:r>
              <a:rPr lang="en-US" i="1">
                <a:solidFill>
                  <a:schemeClr val="tx1"/>
                </a:solidFill>
              </a:rPr>
              <a:t>11d) where there are no relevant development plan policies, or </a:t>
            </a:r>
            <a:r>
              <a:rPr lang="en-US" i="1">
                <a:solidFill>
                  <a:schemeClr val="tx1"/>
                </a:solidFill>
                <a:highlight>
                  <a:srgbClr val="FFFF00"/>
                </a:highlight>
              </a:rPr>
              <a:t>the policies which are most important for determining the application are out-of-date , granting permission unless</a:t>
            </a:r>
            <a:r>
              <a:rPr lang="en-US" i="1">
                <a:solidFill>
                  <a:schemeClr val="tx1"/>
                </a:solidFill>
              </a:rPr>
              <a:t>:</a:t>
            </a:r>
          </a:p>
          <a:p>
            <a:pPr marL="301943" lvl="1" indent="0">
              <a:buNone/>
            </a:pPr>
            <a:r>
              <a:rPr lang="en-US" i="1" err="1">
                <a:solidFill>
                  <a:schemeClr val="tx1"/>
                </a:solidFill>
              </a:rPr>
              <a:t>i</a:t>
            </a:r>
            <a:r>
              <a:rPr lang="en-US" i="1">
                <a:solidFill>
                  <a:schemeClr val="tx1"/>
                </a:solidFill>
              </a:rPr>
              <a:t>. the application of policies in this Framework that protect areas or assets of particular importance provides </a:t>
            </a:r>
            <a:r>
              <a:rPr lang="en-US" i="1">
                <a:solidFill>
                  <a:schemeClr val="tx1"/>
                </a:solidFill>
                <a:highlight>
                  <a:srgbClr val="FFFF00"/>
                </a:highlight>
              </a:rPr>
              <a:t>a strong reason for refusing </a:t>
            </a:r>
            <a:r>
              <a:rPr lang="en-US" i="1">
                <a:solidFill>
                  <a:schemeClr val="tx1"/>
                </a:solidFill>
              </a:rPr>
              <a:t>the development proposed; or</a:t>
            </a:r>
          </a:p>
          <a:p>
            <a:pPr marL="301943" lvl="1" indent="0">
              <a:buNone/>
            </a:pPr>
            <a:r>
              <a:rPr lang="en-US" i="1">
                <a:solidFill>
                  <a:schemeClr val="tx1"/>
                </a:solidFill>
              </a:rPr>
              <a:t>ii. any </a:t>
            </a:r>
            <a:r>
              <a:rPr lang="en-US" i="1">
                <a:solidFill>
                  <a:schemeClr val="tx1"/>
                </a:solidFill>
                <a:highlight>
                  <a:srgbClr val="FFFF00"/>
                </a:highlight>
              </a:rPr>
              <a:t>adverse impacts of doing so would significantly and demonstrably outweigh the benefits, when assessed against the policies in this Framework taken as a whole,</a:t>
            </a:r>
            <a:r>
              <a:rPr lang="en-US" i="1">
                <a:solidFill>
                  <a:schemeClr val="tx1"/>
                </a:solidFill>
              </a:rPr>
              <a:t> having particular regard to key policies for directing development to sustainable locations, making effective use of land, securing well-designed places and providing affordable homes, individually or in combination .</a:t>
            </a:r>
          </a:p>
          <a:p>
            <a:pPr lvl="1"/>
            <a:endParaRPr lang="en-GB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/>
          </a:p>
          <a:p>
            <a:pPr lvl="1"/>
            <a:endParaRPr lang="en-GB"/>
          </a:p>
          <a:p>
            <a:endParaRPr lang="en-GB">
              <a:solidFill>
                <a:schemeClr val="bg1"/>
              </a:solidFill>
            </a:endParaRPr>
          </a:p>
          <a:p>
            <a:endParaRPr lang="en-GB">
              <a:solidFill>
                <a:schemeClr val="bg1"/>
              </a:solidFill>
            </a:endParaRPr>
          </a:p>
          <a:p>
            <a:endParaRPr lang="en-GB">
              <a:solidFill>
                <a:schemeClr val="bg1"/>
              </a:solidFill>
            </a:endParaRPr>
          </a:p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A5A89E-56FD-3EF6-7B08-3D0BA5743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3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>
                <a:solidFill>
                  <a:schemeClr val="tx1"/>
                </a:solidFill>
              </a:rPr>
              <a:t>At paragraph 14:</a:t>
            </a:r>
          </a:p>
          <a:p>
            <a:pPr marL="0" indent="0" algn="just">
              <a:buNone/>
            </a:pPr>
            <a:r>
              <a:rPr lang="en-GB" i="1">
                <a:solidFill>
                  <a:schemeClr val="tx1"/>
                </a:solidFill>
              </a:rPr>
              <a:t>14. In situations where the presumption (at paragraph 11d) applies to applications involving the provision of housing</a:t>
            </a:r>
            <a:r>
              <a:rPr lang="en-GB" i="1">
                <a:solidFill>
                  <a:schemeClr val="tx1"/>
                </a:solidFill>
                <a:highlight>
                  <a:srgbClr val="FFFF00"/>
                </a:highlight>
              </a:rPr>
              <a:t>, the adverse impact of allowing development that conflicts with the neighbourhood plan is likely to significantly and demonstrably outweigh the benefits</a:t>
            </a:r>
            <a:r>
              <a:rPr lang="en-GB" i="1">
                <a:solidFill>
                  <a:schemeClr val="tx1"/>
                </a:solidFill>
              </a:rPr>
              <a:t>, </a:t>
            </a:r>
            <a:r>
              <a:rPr lang="en-GB" b="1" i="1" u="sng">
                <a:solidFill>
                  <a:schemeClr val="tx1"/>
                </a:solidFill>
              </a:rPr>
              <a:t>provided the following apply</a:t>
            </a:r>
            <a:r>
              <a:rPr lang="en-GB" b="1" i="1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GB" i="1">
                <a:solidFill>
                  <a:schemeClr val="tx1"/>
                </a:solidFill>
              </a:rPr>
              <a:t>a) the neighbourhood plan became part of the development plan </a:t>
            </a:r>
            <a:r>
              <a:rPr lang="en-GB" b="1" i="1">
                <a:solidFill>
                  <a:schemeClr val="tx1"/>
                </a:solidFill>
                <a:highlight>
                  <a:srgbClr val="FFFF00"/>
                </a:highlight>
              </a:rPr>
              <a:t>five years or less </a:t>
            </a:r>
            <a:r>
              <a:rPr lang="en-GB" i="1">
                <a:solidFill>
                  <a:schemeClr val="tx1"/>
                </a:solidFill>
                <a:highlight>
                  <a:srgbClr val="FFFF00"/>
                </a:highlight>
              </a:rPr>
              <a:t>before the date on which the decision is made</a:t>
            </a:r>
            <a:r>
              <a:rPr lang="en-GB" i="1">
                <a:solidFill>
                  <a:schemeClr val="tx1"/>
                </a:solidFill>
              </a:rPr>
              <a:t>; and </a:t>
            </a:r>
          </a:p>
          <a:p>
            <a:pPr marL="0" indent="0" algn="just">
              <a:buNone/>
            </a:pPr>
            <a:r>
              <a:rPr lang="en-GB" i="1">
                <a:solidFill>
                  <a:schemeClr val="tx1"/>
                </a:solidFill>
              </a:rPr>
              <a:t>b) the neighbourhood plan contains </a:t>
            </a:r>
            <a:r>
              <a:rPr lang="en-GB" b="1" i="1">
                <a:solidFill>
                  <a:schemeClr val="tx1"/>
                </a:solidFill>
                <a:highlight>
                  <a:srgbClr val="FFFF00"/>
                </a:highlight>
              </a:rPr>
              <a:t>policies and allocations to meet its identified housing requirement </a:t>
            </a:r>
            <a:r>
              <a:rPr lang="en-GB" i="1">
                <a:solidFill>
                  <a:schemeClr val="tx1"/>
                </a:solidFill>
              </a:rPr>
              <a:t>(see paragraphs 69-70);[our emphasis]</a:t>
            </a:r>
          </a:p>
          <a:p>
            <a:pPr marL="0" indent="0">
              <a:buNone/>
            </a:pPr>
            <a:endParaRPr lang="en-GB" sz="13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The NPPF goes on…………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FF839C-7752-2FD4-D72D-12B7FDCE47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32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C6290FA7-7EE1-86C8-F8E7-67033376D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E7192-EB1D-6756-2ACC-5B9D071C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780162"/>
            <a:ext cx="7408333" cy="4346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tx1"/>
                </a:solidFill>
              </a:rPr>
              <a:t>As the Local Planning Authority (LPA) cannot now demonstrate a 5 year housing supply, applications will likely be approved unless </a:t>
            </a:r>
            <a:r>
              <a:rPr lang="en-US" sz="3200">
                <a:solidFill>
                  <a:schemeClr val="tx1"/>
                </a:solidFill>
                <a:highlight>
                  <a:srgbClr val="FFFF00"/>
                </a:highlight>
              </a:rPr>
              <a:t>granting permission </a:t>
            </a:r>
            <a:r>
              <a:rPr lang="en-US" sz="3200">
                <a:solidFill>
                  <a:schemeClr val="tx1"/>
                </a:solidFill>
              </a:rPr>
              <a:t>conflicts with the policies in an up to date plan (</a:t>
            </a:r>
            <a:r>
              <a:rPr lang="en-US" sz="3200">
                <a:solidFill>
                  <a:schemeClr val="tx1"/>
                </a:solidFill>
                <a:highlight>
                  <a:srgbClr val="FFFF00"/>
                </a:highlight>
              </a:rPr>
              <a:t>less than 5 years old for neighbourhood plans</a:t>
            </a:r>
            <a:r>
              <a:rPr lang="en-US" sz="3200">
                <a:solidFill>
                  <a:schemeClr val="tx1"/>
                </a:solidFill>
              </a:rPr>
              <a:t>) which </a:t>
            </a:r>
            <a:r>
              <a:rPr lang="en-US" sz="3200" b="1">
                <a:solidFill>
                  <a:schemeClr val="tx1"/>
                </a:solidFill>
              </a:rPr>
              <a:t>allocates housing to meet the identified settlement need.</a:t>
            </a:r>
            <a:endParaRPr lang="en-GB" sz="3200" b="1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1174DB-4BB2-6C27-45D5-839160A7A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17945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And the implications are…..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2FFED-925D-ACDA-4753-8C822D4A4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19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025488" y="3407899"/>
            <a:ext cx="7093024" cy="2160240"/>
          </a:xfrm>
        </p:spPr>
        <p:txBody>
          <a:bodyPr>
            <a:normAutofit/>
          </a:bodyPr>
          <a:lstStyle/>
          <a:p>
            <a:endParaRPr lang="en-GB" sz="200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522A175-2937-B602-A307-469E12C1A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  <p:pic>
        <p:nvPicPr>
          <p:cNvPr id="4" name="Picture 3" descr="Child covering face">
            <a:extLst>
              <a:ext uri="{FF2B5EF4-FFF2-40B4-BE49-F238E27FC236}">
                <a16:creationId xmlns:a16="http://schemas.microsoft.com/office/drawing/2014/main" id="{1525A639-B90E-64A1-4C59-6344F5D076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66" y="712004"/>
            <a:ext cx="7540668" cy="5027112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C3BC710-4D33-CDCE-4F7C-C46CD5B0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61" y="5062605"/>
            <a:ext cx="7772400" cy="1524000"/>
          </a:xfrm>
        </p:spPr>
        <p:txBody>
          <a:bodyPr/>
          <a:lstStyle/>
          <a:p>
            <a:r>
              <a:rPr lang="en-GB"/>
              <a:t>Let’s have a coffee,</a:t>
            </a:r>
            <a:br>
              <a:rPr lang="en-GB"/>
            </a:br>
            <a:r>
              <a:rPr lang="en-GB">
                <a:solidFill>
                  <a:schemeClr val="tx1"/>
                </a:solidFill>
              </a:rPr>
              <a:t>or a question….</a:t>
            </a:r>
          </a:p>
        </p:txBody>
      </p:sp>
    </p:spTree>
    <p:extLst>
      <p:ext uri="{BB962C8B-B14F-4D97-AF65-F5344CB8AC3E}">
        <p14:creationId xmlns:p14="http://schemas.microsoft.com/office/powerpoint/2010/main" val="1497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06A1C33-78F0-B8D4-DFB5-0E461A28B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73277F0-B24F-DFB4-2C38-94483970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>
                <a:solidFill>
                  <a:schemeClr val="tx1"/>
                </a:solidFill>
              </a:rPr>
              <a:t>Review of Neighbourhood Planning –vs- Neighbourhood Plan Reviews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CA7074-01AC-014F-D715-42ACA8203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9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932FFB-6D76-17BB-E49C-D35D0B71C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No fire drills expected – assemble in the Car Park</a:t>
            </a:r>
          </a:p>
          <a:p>
            <a:r>
              <a:rPr lang="en-GB"/>
              <a:t>Toilets in the main stairwell</a:t>
            </a:r>
          </a:p>
          <a:p>
            <a:r>
              <a:rPr lang="en-GB"/>
              <a:t>Coffee, teas and biscuits available</a:t>
            </a:r>
          </a:p>
          <a:p>
            <a:r>
              <a:rPr lang="en-GB"/>
              <a:t>Expect to end at 12:30pm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1737A1-FEC1-0B4F-5A75-D8EB8939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Housekeeping for 9 May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3BA08E-B931-18E0-A201-2D6FA7C17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028" y="5463791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8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819AB2DB-2B0A-F711-1F87-D760771A2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9DDEE-70AA-555A-062D-1C1B6DC8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 types of review</a:t>
            </a: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GB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Minor</a:t>
            </a:r>
          </a:p>
          <a:p>
            <a:endParaRPr lang="en-GB" sz="1600">
              <a:solidFill>
                <a:schemeClr val="tx1"/>
              </a:solidFill>
            </a:endParaRPr>
          </a:p>
          <a:p>
            <a:r>
              <a:rPr lang="en-GB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 modifications which do not change the nature of the plan</a:t>
            </a:r>
          </a:p>
          <a:p>
            <a:endParaRPr lang="en-GB" ker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ker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 modifications which do change the nature of the plan  </a:t>
            </a:r>
            <a:r>
              <a:rPr lang="en-GB" sz="1300"/>
              <a:t>		</a:t>
            </a:r>
          </a:p>
          <a:p>
            <a:pPr marL="0" indent="0">
              <a:buNone/>
            </a:pPr>
            <a:endParaRPr lang="en-GB" sz="130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4913360-B869-5E17-795D-C84EC2506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Reviews of NDPs……..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9DD5CF-4771-AB7E-14F1-BB0D1A30C6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36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60485D56-3028-77DE-53B0-FAA653444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B0651-EE3A-0EC1-70D8-DC78B881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Mi</a:t>
            </a:r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nor (non-material) modifications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 materially affect the policies in the plan or permission granted by the order.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correcting errors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reference to a supporting document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Does not require examination or a referendum. </a:t>
            </a:r>
          </a:p>
          <a:p>
            <a:endParaRPr lang="en-US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This would </a:t>
            </a:r>
            <a:r>
              <a:rPr lang="en-US" b="1" u="sng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 </a:t>
            </a:r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 in the ‘remaking’ of the neighbourhood plan and therefore the adoption/made date of the original plan would still apply. </a:t>
            </a:r>
            <a:endParaRPr lang="en-GB" b="1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300"/>
              <a:t>		</a:t>
            </a:r>
          </a:p>
          <a:p>
            <a:pPr marL="0" indent="0">
              <a:buNone/>
            </a:pPr>
            <a:endParaRPr lang="en-GB" sz="130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EF4C3A-7239-B2DB-491E-BB9300B5C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Minor Reviews……..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AB2713-01F5-807C-8615-22019E123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714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68527F81-BEAD-1AF5-1C0D-42830EF33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036BA-204F-5E76-7A72-57277846F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Material modifications which do not change the nature of the plan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would require examination but </a:t>
            </a:r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</a:t>
            </a:r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a referendum.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example, the addition of a design code that builds on a pre-existing design policy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addition of a site or sites which, subject to the decision of the independent examiner, are not so significant or substantial as to change the nature of the plan</a:t>
            </a: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300"/>
              <a:t>		</a:t>
            </a:r>
          </a:p>
          <a:p>
            <a:pPr marL="0" indent="0">
              <a:buNone/>
            </a:pPr>
            <a:r>
              <a:rPr lang="en-GB" sz="2000">
                <a:solidFill>
                  <a:schemeClr val="tx1"/>
                </a:solidFill>
              </a:rPr>
              <a:t>NOTE: </a:t>
            </a:r>
            <a:r>
              <a:rPr lang="en-US" sz="2000">
                <a:solidFill>
                  <a:schemeClr val="tx1"/>
                </a:solidFill>
              </a:rPr>
              <a:t>feedback from Independent Examiners indicates that if new housing allocations are included in a reviewed Plan, it almost always automatically triggers the requirement for a referendum.</a:t>
            </a:r>
            <a:endParaRPr lang="en-GB" sz="2000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CC2B7C-65F3-A237-3F97-932CDD21B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Material Modifications……..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10440C-58AE-AFB2-EB10-0C430260B5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708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007523DF-189C-7329-CC45-ACAC72638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31916-A3D2-7E0B-F79A-9E23A9C1B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Material modifications which do change the nature of the plan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require examination and a referendum. 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example, involve allocating sites for development.</a:t>
            </a:r>
          </a:p>
          <a:p>
            <a:r>
              <a:rPr lang="en-US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Introduction of other new policies</a:t>
            </a: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9136113-374D-01EB-2638-3C05658F6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Material Modifications……..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6459B5-57A3-E30C-B4CA-06AB9314D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33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EBE8199F-8E93-B56F-291E-BE34504BA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874504-839E-FE9C-7909-14DADEFCF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Paragraph 14(a) protection can apply where the neighbourhood plan became part of the development plan </a:t>
            </a:r>
            <a:r>
              <a:rPr lang="en-US" sz="3200" u="sng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5 years or less </a:t>
            </a: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before the date on which the decision is made and </a:t>
            </a:r>
            <a:r>
              <a:rPr lang="en-US" sz="3200" u="sng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contains policies and allocations to meet the housing requirement of the settlement in full</a:t>
            </a: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This includes circumstances in which the neighbourhood plan is updated by way of making a </a:t>
            </a:r>
            <a:r>
              <a:rPr lang="en-US" sz="3200" u="sng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material modification </a:t>
            </a: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the plan, </a:t>
            </a:r>
          </a:p>
          <a:p>
            <a:pPr marL="0" indent="0">
              <a:buNone/>
            </a:pPr>
            <a:endParaRPr lang="en-US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A8DF992-7BE5-A326-7D54-510E01EF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To reiterate……..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C3D368-FA42-C7F3-87AC-2E1707ECC4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780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D4D67E8-64FC-9D94-0619-87BAC12D5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42C1-F168-BC6B-6ED3-E94F2AD85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 fontScale="92500" lnSpcReduction="10000"/>
          </a:bodyPr>
          <a:lstStyle/>
          <a:p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neighbourhood planning policies may be considered out of date for example if they conflict with policies in a local plan </a:t>
            </a:r>
            <a:r>
              <a:rPr lang="en-GB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adopted after the making of the neighbourhood plan</a:t>
            </a:r>
          </a:p>
          <a:p>
            <a:r>
              <a:rPr lang="en-GB" sz="3200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more recent plan policy takes precedence</a:t>
            </a:r>
          </a:p>
          <a:p>
            <a:r>
              <a:rPr lang="en-GB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where a policy has been in force for a period of time, other material considerations may be given greater weight in planning decisions </a:t>
            </a: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BB98B36-ECDA-81E9-A126-9263672B6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Conflict with the Local Plan……..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82AA78-9BCE-BF34-6D20-2FDE34E6A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65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18BC483-8B78-3117-DE1C-8BA81373E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49003-DCC6-FB3D-DB64-050FA6965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196502"/>
            <a:ext cx="7408333" cy="4929661"/>
          </a:xfrm>
        </p:spPr>
        <p:txBody>
          <a:bodyPr>
            <a:normAutofit/>
          </a:bodyPr>
          <a:lstStyle/>
          <a:p>
            <a:r>
              <a:rPr lang="en-GB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communities preparing a neighbourhood plan should take account of latest and up-to-date evidence of housing need</a:t>
            </a:r>
          </a:p>
          <a:p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latest and most up to date housing figures are contained in the new Local Plan</a:t>
            </a:r>
            <a:endParaRPr lang="en-US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C00D84E-EA48-C9A1-1F59-588F55E61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Evidence when reviewing……..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16E84A-FB1E-B3A3-2210-8188C2E1D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194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711FBE3-4347-0D8C-4819-6C8E7DB66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C0606-E538-1694-AAF5-F726A56BD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992221"/>
            <a:ext cx="7408333" cy="552745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88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If modifications do materially affect the plan, the same process is followed as for a first plan</a:t>
            </a:r>
          </a:p>
          <a:p>
            <a:pPr marL="0" indent="0">
              <a:buNone/>
            </a:pPr>
            <a:r>
              <a:rPr lang="en-GB" sz="8800" b="1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Additional steps</a:t>
            </a:r>
          </a:p>
          <a:p>
            <a:pPr marL="0" indent="0">
              <a:buNone/>
            </a:pPr>
            <a:r>
              <a:rPr lang="en-US" sz="88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•	</a:t>
            </a:r>
            <a:r>
              <a:rPr lang="en-GB" sz="88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 submission statement of modifications</a:t>
            </a:r>
          </a:p>
          <a:p>
            <a:pPr marL="0" indent="0">
              <a:buNone/>
            </a:pPr>
            <a:r>
              <a:rPr lang="en-US" sz="88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•	the local planning authority must also provide a statement</a:t>
            </a:r>
          </a:p>
          <a:p>
            <a:pPr marL="0" indent="0">
              <a:buNone/>
            </a:pPr>
            <a:r>
              <a:rPr lang="en-US" sz="88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•	the qualifying body must decide whether to proceed with the examination after the examiner has decided whether the modifications proposed change the nature of the plan</a:t>
            </a:r>
          </a:p>
          <a:p>
            <a:pPr marL="0" indent="0">
              <a:buNone/>
            </a:pPr>
            <a:endParaRPr lang="en-GB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A6DC1B-C834-36FA-601B-C9B54A4A6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What process for a review?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F871A1-3017-1F0D-A0F9-BBEAF2639B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69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5B162CFD-4A2E-E4B6-9301-5881B4F31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198F7-2D47-328F-2FB7-0DB4D4AB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992222"/>
            <a:ext cx="7408333" cy="457591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6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Whether modifications change the nature of the plan is a decision for the independent examiner. </a:t>
            </a:r>
          </a:p>
          <a:p>
            <a:pPr marL="0" indent="0" algn="ctr">
              <a:buNone/>
            </a:pPr>
            <a:endParaRPr lang="en-US" sz="36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Where modifications do not change the nature of the plan a referendum is not required</a:t>
            </a:r>
          </a:p>
          <a:p>
            <a:pPr marL="0" indent="0" algn="ctr">
              <a:buNone/>
            </a:pPr>
            <a:endParaRPr lang="en-US" sz="36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LPA required to ‘make’ plan within 5 weeks</a:t>
            </a:r>
            <a:endParaRPr lang="en-GB" sz="10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481561-F2E6-C786-F458-BC75208E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Examination…..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89D672-D371-33DD-C4C4-FB3935C16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64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FBBCF746-8B91-7CE9-6225-A72F5B6C3B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8F01D-4BD8-D8A8-7B2E-DA0A58194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992222"/>
            <a:ext cx="7408333" cy="457591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local planning authority will publicise and consider the examiner’s report in line with the procedure for making a new neighbourhood plan. 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decision may be made whether to proceed to referendum so that, if the referendum is successful, the neighbourhood plan becomes part of the development plan</a:t>
            </a:r>
            <a:endParaRPr lang="en-GB" sz="32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25A64D7-E70A-2506-952D-4A2B1EB4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Referendum…..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D60A9-07FA-FF2F-BD3B-41C1DD6CE7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45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B65F420-BCD1-1395-98EC-FFE9EC490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0B47F50-C9D1-C903-2899-29FD5D64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>
                <a:solidFill>
                  <a:schemeClr val="tx1"/>
                </a:solidFill>
              </a:rPr>
              <a:t>by</a:t>
            </a:r>
            <a:br>
              <a:rPr lang="en-GB" sz="3200"/>
            </a:br>
            <a:r>
              <a:rPr lang="en-GB" sz="3200">
                <a:solidFill>
                  <a:schemeClr val="tx1"/>
                </a:solidFill>
              </a:rPr>
              <a:t>Cllr Simon Galton, Portfolio Holder for Planning</a:t>
            </a:r>
            <a:br>
              <a:rPr lang="en-GB" sz="3200"/>
            </a:br>
            <a:endParaRPr lang="en-GB" sz="320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9CB6FF-4AAE-5F48-7514-081DB57F5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060" y="0"/>
            <a:ext cx="1324744" cy="132474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973B9-98C4-7A82-8A4E-1DB28BF73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365" y="671210"/>
            <a:ext cx="6417734" cy="1706040"/>
          </a:xfrm>
        </p:spPr>
        <p:txBody>
          <a:bodyPr>
            <a:normAutofit fontScale="85000" lnSpcReduction="10000"/>
          </a:bodyPr>
          <a:lstStyle/>
          <a:p>
            <a:r>
              <a:rPr lang="en-GB" sz="5700">
                <a:solidFill>
                  <a:schemeClr val="tx1"/>
                </a:solidFill>
              </a:rPr>
              <a:t>Welcome, Introduction and Agenda</a:t>
            </a:r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37F4ED-3C99-9E11-D7D1-BEB5B1322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0799" y="4260879"/>
            <a:ext cx="7023201" cy="25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22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88690F29-8550-0EBB-9886-CB656353D8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82411-E9ED-9459-7B1F-34372C1D6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3" y="1381329"/>
            <a:ext cx="7408333" cy="457591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draft neighbourhood plan is not tested against the emerging Local Plan. 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reasoning and evidence informing the emerging Local Plan process is likely to be relevant to the consideration of the basic conditions against which a neighbourhood plan is tested</a:t>
            </a:r>
            <a:endParaRPr lang="en-GB" sz="32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3E1599-222B-5CC3-DA79-3D1473438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 fontScale="90000"/>
          </a:bodyPr>
          <a:lstStyle/>
          <a:p>
            <a:r>
              <a:rPr lang="en-GB">
                <a:solidFill>
                  <a:schemeClr val="tx1"/>
                </a:solidFill>
              </a:rPr>
              <a:t>Basic Conditions and general conformity…..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685033-A928-C6E8-4D67-53CCCDD875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313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01ECD32A-6AAD-02A8-1E87-69BA71937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FD5DC-A4C0-776B-0E99-AE419C47A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3" y="1381329"/>
            <a:ext cx="7408333" cy="45759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Discuss with LPA modifications that might be required and timing of the review. 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Remember - age of NDP is important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Remember – last adopted plan takes precedence if there is a conflict of policy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new Neighbourhood Area designation is not required</a:t>
            </a:r>
          </a:p>
          <a:p>
            <a:pPr algn="ctr"/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Neighbourhood Forums may need to be constituted and designated again.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E86D23-88E4-D61B-7AA3-200EF636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What should NDP groups do now?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62D7B8-2D84-83C8-149C-F1E44263F2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28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B5FB1B86-ED88-FE32-B2CD-5AF37D0A9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1F9EC5-8645-23D0-B85D-C618D281F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833" y="1381329"/>
            <a:ext cx="7408333" cy="45759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ker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kern="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Questions.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1C5DA2-52D6-2DBE-7E5D-C489BE818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2179"/>
            <a:ext cx="8496944" cy="858174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END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B0702F-9269-6D63-A85A-F8F564B50C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21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776884-1C29-E6A4-DC60-4D4099841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5768" y="-27384"/>
            <a:ext cx="1324744" cy="13247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1740D1A-36E4-CE5E-AF72-FB1000BA6BEA}"/>
              </a:ext>
            </a:extLst>
          </p:cNvPr>
          <p:cNvSpPr txBox="1"/>
          <p:nvPr/>
        </p:nvSpPr>
        <p:spPr>
          <a:xfrm>
            <a:off x="1331640" y="404664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Agenda</a:t>
            </a:r>
            <a:r>
              <a:rPr lang="en-GB" sz="500" dirty="0"/>
              <a:t>)</a:t>
            </a:r>
            <a:endParaRPr lang="en-GB" sz="4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61CBA8-4601-380B-7910-82B92666D0A0}"/>
              </a:ext>
            </a:extLst>
          </p:cNvPr>
          <p:cNvSpPr txBox="1"/>
          <p:nvPr/>
        </p:nvSpPr>
        <p:spPr>
          <a:xfrm>
            <a:off x="689851" y="1295592"/>
            <a:ext cx="7476266" cy="458587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b="1"/>
              <a:t>Welcome </a:t>
            </a:r>
            <a:r>
              <a:rPr lang="en-GB" sz="2000" b="1">
                <a:latin typeface="Candara"/>
              </a:rPr>
              <a:t>and</a:t>
            </a: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 introduction </a:t>
            </a:r>
            <a:r>
              <a:rPr kumimoji="0" lang="en-GB" sz="200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(Cllr Simon Galton – Portfolio Holder for Planning) 10am</a:t>
            </a:r>
          </a:p>
          <a:p>
            <a:pPr marL="342900" lvl="0" indent="-342900">
              <a:spcBef>
                <a:spcPct val="20000"/>
              </a:spcBef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b="1">
                <a:latin typeface="Candara"/>
              </a:rPr>
              <a:t>Strategic Planning ‘Scene Setting’ </a:t>
            </a:r>
            <a:r>
              <a:rPr lang="en-GB" sz="2000">
                <a:latin typeface="Candara"/>
              </a:rPr>
              <a:t>(David Atkinson – Director for Planning</a:t>
            </a:r>
          </a:p>
          <a:p>
            <a:pPr marL="342900" indent="-342900">
              <a:spcBef>
                <a:spcPct val="20000"/>
              </a:spcBef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Proposed pre submission draft  Local Plan 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- (</a:t>
            </a:r>
            <a:r>
              <a:rPr lang="en-GB" sz="2000">
                <a:latin typeface="Candara"/>
              </a:rPr>
              <a:t>Tess Nelson – Strategic Planning Team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) 10:15 – 10:45am</a:t>
            </a:r>
            <a:endParaRPr lang="en-GB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ndara"/>
            </a:endParaRPr>
          </a:p>
          <a:p>
            <a:pPr marL="301625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	New Local Plan update</a:t>
            </a:r>
            <a:endParaRPr lang="en-GB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ndara"/>
            </a:endParaRPr>
          </a:p>
          <a:p>
            <a:pPr marL="187325" indent="-342900">
              <a:spcBef>
                <a:spcPct val="20000"/>
              </a:spcBef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defRPr/>
            </a:pPr>
            <a:r>
              <a:rPr lang="en-GB" sz="2000" b="1">
                <a:latin typeface="Candara"/>
              </a:rPr>
              <a:t>Implications of new Local Plan for Neighbourhood Plans</a:t>
            </a:r>
            <a:r>
              <a:rPr lang="en-GB" sz="2000">
                <a:latin typeface="Candara"/>
              </a:rPr>
              <a:t> (Matt Bills) 10:45 – 11:00am</a:t>
            </a:r>
            <a:endParaRPr lang="en-GB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ndar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Coffee Break 11:00- 11:15am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Neighbourhood Plan Reviews 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- (Matt Bills) 11:15 - 11:45am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20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Q and A </a:t>
            </a: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(open) 11:45 - 12:15pm</a:t>
            </a:r>
          </a:p>
          <a:p>
            <a:pPr marL="301625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ndara"/>
                <a:ea typeface="+mn-ea"/>
                <a:cs typeface="+mn-cs"/>
              </a:rPr>
              <a:t>	An open Q&amp;A on the mornings topics</a:t>
            </a:r>
            <a:endParaRPr lang="en-GB" sz="20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8575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58D6258-255B-57A3-902B-572925DC1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91805C6-2E02-38A6-BE6C-C9EAE292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>
                <a:solidFill>
                  <a:schemeClr val="tx1"/>
                </a:solidFill>
              </a:rPr>
              <a:t>by</a:t>
            </a:r>
            <a:br>
              <a:rPr lang="en-GB" sz="3200"/>
            </a:br>
            <a:r>
              <a:rPr lang="en-GB" sz="3200">
                <a:solidFill>
                  <a:schemeClr val="tx1"/>
                </a:solidFill>
              </a:rPr>
              <a:t>David Atkinson, Director for Planning</a:t>
            </a:r>
            <a:br>
              <a:rPr lang="en-GB" sz="3200"/>
            </a:br>
            <a:r>
              <a:rPr lang="en-GB" sz="2000">
                <a:solidFill>
                  <a:schemeClr val="tx1"/>
                </a:solidFill>
                <a:hlinkClick r:id="rId3"/>
              </a:rPr>
              <a:t>d.atkinson@harborough.gov.uk</a:t>
            </a:r>
            <a:r>
              <a:rPr lang="en-GB" sz="2000">
                <a:solidFill>
                  <a:schemeClr val="tx1"/>
                </a:solidFill>
              </a:rPr>
              <a:t>  </a:t>
            </a:r>
            <a:endParaRPr lang="en-GB" sz="320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F9731F-EC5E-FFB4-5D0A-8EB049EFB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0060" y="0"/>
            <a:ext cx="1324744" cy="132474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691A5-D8DF-99EC-FAE4-379AD9EE0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365" y="710120"/>
            <a:ext cx="6417734" cy="1667130"/>
          </a:xfrm>
        </p:spPr>
        <p:txBody>
          <a:bodyPr>
            <a:normAutofit fontScale="92500" lnSpcReduction="10000"/>
          </a:bodyPr>
          <a:lstStyle/>
          <a:p>
            <a:r>
              <a:rPr lang="en-GB" sz="5700">
                <a:solidFill>
                  <a:schemeClr val="tx1"/>
                </a:solidFill>
              </a:rPr>
              <a:t>Strategic Planning ‘Scene Setting’</a:t>
            </a:r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5C7F14-829A-8BAD-ACD9-F5EC18A138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0799" y="4260879"/>
            <a:ext cx="7023201" cy="25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06D3862-EED3-6FA4-8DDD-867008D7B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234855D-3B00-5202-6F91-10723AF6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2497546"/>
          </a:xfrm>
        </p:spPr>
        <p:txBody>
          <a:bodyPr>
            <a:normAutofit fontScale="90000"/>
          </a:bodyPr>
          <a:lstStyle/>
          <a:p>
            <a:r>
              <a:rPr lang="en-GB" sz="3200">
                <a:solidFill>
                  <a:schemeClr val="tx1"/>
                </a:solidFill>
              </a:rPr>
              <a:t>Local Plan - to submission and examination</a:t>
            </a:r>
            <a:br>
              <a:rPr lang="en-GB" sz="3200">
                <a:solidFill>
                  <a:schemeClr val="tx1"/>
                </a:solidFill>
              </a:rPr>
            </a:br>
            <a:br>
              <a:rPr lang="en-GB" sz="3200">
                <a:solidFill>
                  <a:schemeClr val="tx1"/>
                </a:solidFill>
              </a:rPr>
            </a:br>
            <a:r>
              <a:rPr lang="en-GB" sz="3200">
                <a:solidFill>
                  <a:schemeClr val="tx1"/>
                </a:solidFill>
              </a:rPr>
              <a:t>Open Spaces policy review in 2025</a:t>
            </a:r>
            <a:br>
              <a:rPr lang="en-GB" sz="3200">
                <a:solidFill>
                  <a:schemeClr val="tx1"/>
                </a:solidFill>
              </a:rPr>
            </a:br>
            <a:br>
              <a:rPr lang="en-GB" sz="3200">
                <a:solidFill>
                  <a:schemeClr val="tx1"/>
                </a:solidFill>
              </a:rPr>
            </a:br>
            <a:r>
              <a:rPr lang="en-GB" sz="3200">
                <a:solidFill>
                  <a:schemeClr val="tx1"/>
                </a:solidFill>
              </a:rPr>
              <a:t>Neighbourhood Planning  </a:t>
            </a:r>
            <a:br>
              <a:rPr lang="en-GB" sz="3200">
                <a:solidFill>
                  <a:schemeClr val="tx1"/>
                </a:solidFill>
              </a:rPr>
            </a:br>
            <a:endParaRPr lang="en-GB" sz="320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EA6277-CE08-F820-B7BA-875F39CCA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060" y="0"/>
            <a:ext cx="1324744" cy="132474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B0E526-96B0-3B8F-E77B-32AD74862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7365" y="710120"/>
            <a:ext cx="6417734" cy="87548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chemeClr val="tx1"/>
                </a:solidFill>
              </a:rPr>
              <a:t>Areas of work in 2025</a:t>
            </a:r>
          </a:p>
        </p:txBody>
      </p:sp>
    </p:spTree>
    <p:extLst>
      <p:ext uri="{BB962C8B-B14F-4D97-AF65-F5344CB8AC3E}">
        <p14:creationId xmlns:p14="http://schemas.microsoft.com/office/powerpoint/2010/main" val="282381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D8CDC19-5623-3593-19C7-4FC82B769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8CAFB-BFCA-AB91-3B2A-82E316175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429966"/>
            <a:ext cx="7408333" cy="4696197"/>
          </a:xfrm>
        </p:spPr>
        <p:txBody>
          <a:bodyPr>
            <a:normAutofit fontScale="92500" lnSpcReduction="10000"/>
          </a:bodyPr>
          <a:lstStyle/>
          <a:p>
            <a:r>
              <a:rPr lang="en-GB" sz="3200">
                <a:solidFill>
                  <a:schemeClr val="tx1"/>
                </a:solidFill>
              </a:rPr>
              <a:t>30 NDPs ‘made’</a:t>
            </a:r>
          </a:p>
          <a:p>
            <a:r>
              <a:rPr lang="en-GB" sz="3200">
                <a:solidFill>
                  <a:schemeClr val="tx1"/>
                </a:solidFill>
              </a:rPr>
              <a:t>6 NDPs being prepared</a:t>
            </a:r>
          </a:p>
          <a:p>
            <a:r>
              <a:rPr lang="en-GB" sz="3200">
                <a:solidFill>
                  <a:schemeClr val="tx1"/>
                </a:solidFill>
              </a:rPr>
              <a:t>6 NDPs reviewing</a:t>
            </a:r>
          </a:p>
          <a:p>
            <a:r>
              <a:rPr lang="en-GB" sz="3200">
                <a:solidFill>
                  <a:schemeClr val="tx1"/>
                </a:solidFill>
              </a:rPr>
              <a:t>16 NDPs more than 5 years old</a:t>
            </a:r>
          </a:p>
          <a:p>
            <a:r>
              <a:rPr lang="en-GB" sz="3200">
                <a:solidFill>
                  <a:schemeClr val="tx1"/>
                </a:solidFill>
              </a:rPr>
              <a:t>1300 houses allocated in NDPs</a:t>
            </a:r>
          </a:p>
          <a:p>
            <a:r>
              <a:rPr lang="en-GB" sz="3200">
                <a:solidFill>
                  <a:schemeClr val="tx1"/>
                </a:solidFill>
              </a:rPr>
              <a:t>1154 houses with permission/built</a:t>
            </a:r>
          </a:p>
          <a:p>
            <a:r>
              <a:rPr lang="en-GB" sz="3200">
                <a:solidFill>
                  <a:schemeClr val="tx1"/>
                </a:solidFill>
              </a:rPr>
              <a:t>59 houses allocated in reviewed plans</a:t>
            </a:r>
            <a:r>
              <a:rPr lang="en-GB" sz="1900">
                <a:solidFill>
                  <a:schemeClr val="tx1"/>
                </a:solidFill>
              </a:rPr>
              <a:t>*</a:t>
            </a:r>
          </a:p>
          <a:p>
            <a:r>
              <a:rPr lang="en-GB" sz="3200">
                <a:solidFill>
                  <a:schemeClr val="tx1"/>
                </a:solidFill>
              </a:rPr>
              <a:t>21 houses with permission/built in review plans</a:t>
            </a:r>
            <a:r>
              <a:rPr lang="en-GB" sz="1900">
                <a:solidFill>
                  <a:schemeClr val="tx1"/>
                </a:solidFill>
              </a:rPr>
              <a:t>*</a:t>
            </a:r>
          </a:p>
          <a:p>
            <a:pPr marL="0" indent="0">
              <a:buNone/>
            </a:pPr>
            <a:r>
              <a:rPr lang="en-GB" sz="1300"/>
              <a:t>		</a:t>
            </a:r>
            <a:r>
              <a:rPr lang="en-GB" sz="1300" b="1">
                <a:solidFill>
                  <a:schemeClr val="tx1"/>
                </a:solidFill>
              </a:rPr>
              <a:t>*as of late 2024</a:t>
            </a:r>
          </a:p>
          <a:p>
            <a:pPr marL="0" indent="0">
              <a:buNone/>
            </a:pPr>
            <a:endParaRPr lang="en-GB" sz="1300"/>
          </a:p>
          <a:p>
            <a:pPr marL="0" indent="0">
              <a:buNone/>
            </a:pPr>
            <a:endParaRPr lang="en-GB" sz="130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8599B1E-D328-2333-7448-455CB9A0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858174"/>
          </a:xfrm>
        </p:spPr>
        <p:txBody>
          <a:bodyPr>
            <a:normAutofit fontScale="90000"/>
          </a:bodyPr>
          <a:lstStyle/>
          <a:p>
            <a:r>
              <a:rPr lang="en-GB">
                <a:solidFill>
                  <a:schemeClr val="tx1"/>
                </a:solidFill>
              </a:rPr>
              <a:t>The numbers for Neighbourhood Plans……..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5E72A6-BF57-1B9E-97B2-764489E528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23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0D84A2F-01F8-A8E3-40D5-C02F49119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B7CB8D0-4795-C488-3667-2B458F94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>
                <a:solidFill>
                  <a:schemeClr val="tx1"/>
                </a:solidFill>
              </a:rPr>
              <a:t>by</a:t>
            </a:r>
            <a:br>
              <a:rPr lang="en-GB" sz="3200"/>
            </a:br>
            <a:r>
              <a:rPr lang="en-GB" sz="3200">
                <a:solidFill>
                  <a:schemeClr val="tx1"/>
                </a:solidFill>
              </a:rPr>
              <a:t>Tess Nelson</a:t>
            </a:r>
            <a:br>
              <a:rPr lang="en-GB" sz="3200"/>
            </a:br>
            <a:r>
              <a:rPr lang="en-GB" sz="200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planningpolicy@harborough.gov.uk</a:t>
            </a:r>
            <a:r>
              <a:rPr lang="en-GB" sz="2000">
                <a:solidFill>
                  <a:schemeClr val="tx1"/>
                </a:solidFill>
              </a:rPr>
              <a:t> </a:t>
            </a:r>
            <a:endParaRPr lang="en-GB" sz="3200">
              <a:solidFill>
                <a:schemeClr val="tx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E4190C-7FF4-19D1-7E34-20F797A66B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0060" y="0"/>
            <a:ext cx="1324744" cy="1324744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D6435-EAC9-20FC-A857-6BD7647D58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5700">
                <a:solidFill>
                  <a:schemeClr val="tx1"/>
                </a:solidFill>
              </a:rPr>
              <a:t>The Emerging Local Plan</a:t>
            </a:r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375F03-701C-A6E9-31E7-3DCCCC75B3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0799" y="4260879"/>
            <a:ext cx="7023201" cy="259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9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C6290FA7-7EE1-86C8-F8E7-67033376D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E7192-EB1D-6756-2ACC-5B9D071C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338" y="2123340"/>
            <a:ext cx="7408333" cy="3450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1300"/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1174DB-4BB2-6C27-45D5-839160A7A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8328"/>
            <a:ext cx="8496944" cy="1794528"/>
          </a:xfrm>
        </p:spPr>
        <p:txBody>
          <a:bodyPr>
            <a:normAutofit/>
          </a:bodyPr>
          <a:lstStyle/>
          <a:p>
            <a:r>
              <a:rPr lang="en-GB">
                <a:solidFill>
                  <a:schemeClr val="tx1"/>
                </a:solidFill>
              </a:rPr>
              <a:t>Emerging Local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72FFED-925D-ACDA-4753-8C822D4A4D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9256" y="5568139"/>
            <a:ext cx="1324744" cy="1324744"/>
          </a:xfrm>
          <a:prstGeom prst="rect">
            <a:avLst/>
          </a:prstGeom>
        </p:spPr>
      </p:pic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15102556-7EB6-7F91-32A6-34876474EA7D}"/>
              </a:ext>
            </a:extLst>
          </p:cNvPr>
          <p:cNvSpPr txBox="1">
            <a:spLocks/>
          </p:cNvSpPr>
          <p:nvPr/>
        </p:nvSpPr>
        <p:spPr>
          <a:xfrm>
            <a:off x="1033148" y="1940483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endParaRPr lang="en-GB" sz="1300"/>
          </a:p>
          <a:p>
            <a:r>
              <a:rPr lang="en-GB">
                <a:solidFill>
                  <a:schemeClr val="tx1"/>
                </a:solidFill>
              </a:rPr>
              <a:t>Current Local Plan adopted 2019</a:t>
            </a:r>
          </a:p>
          <a:p>
            <a:r>
              <a:rPr lang="en-GB">
                <a:solidFill>
                  <a:schemeClr val="tx1"/>
                </a:solidFill>
              </a:rPr>
              <a:t>5 Years old – new Local Plan being prepared</a:t>
            </a:r>
          </a:p>
          <a:p>
            <a:r>
              <a:rPr lang="en-GB">
                <a:solidFill>
                  <a:schemeClr val="tx1"/>
                </a:solidFill>
              </a:rPr>
              <a:t>Emerging new Local Plan 2020 – 2041</a:t>
            </a:r>
          </a:p>
          <a:p>
            <a:r>
              <a:rPr lang="en-GB">
                <a:solidFill>
                  <a:schemeClr val="tx1"/>
                </a:solidFill>
              </a:rPr>
              <a:t>Issues and options consultation Jan- Feb 2024</a:t>
            </a:r>
          </a:p>
          <a:p>
            <a:r>
              <a:rPr lang="en-GB">
                <a:solidFill>
                  <a:schemeClr val="tx1"/>
                </a:solidFill>
              </a:rPr>
              <a:t>Draft Local Plan consultation Mar-May 2025</a:t>
            </a:r>
          </a:p>
          <a:p>
            <a:r>
              <a:rPr lang="en-GB">
                <a:solidFill>
                  <a:schemeClr val="tx1"/>
                </a:solidFill>
              </a:rPr>
              <a:t>Submission expected Autumn 2025</a:t>
            </a:r>
          </a:p>
          <a:p>
            <a:r>
              <a:rPr lang="en-GB">
                <a:solidFill>
                  <a:schemeClr val="tx1"/>
                </a:solidFill>
              </a:rPr>
              <a:t>Dates of the Examination will be advised once known</a:t>
            </a:r>
          </a:p>
          <a:p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94B7B-1EDB-6C29-017E-DB201CE5F073}"/>
              </a:ext>
            </a:extLst>
          </p:cNvPr>
          <p:cNvSpPr txBox="1"/>
          <p:nvPr/>
        </p:nvSpPr>
        <p:spPr>
          <a:xfrm>
            <a:off x="3514671" y="32964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0696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0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2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3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4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5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6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7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8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19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2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3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4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5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6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7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8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9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21E3B72F959042984E3D252158D1F5" ma:contentTypeVersion="17" ma:contentTypeDescription="Create a new document." ma:contentTypeScope="" ma:versionID="0e3c04d6b8c43b14985a32d092219c79">
  <xsd:schema xmlns:xsd="http://www.w3.org/2001/XMLSchema" xmlns:xs="http://www.w3.org/2001/XMLSchema" xmlns:p="http://schemas.microsoft.com/office/2006/metadata/properties" xmlns:ns2="18d0f7f5-63c0-4afd-bc3b-e1c7881ee729" xmlns:ns3="51e47be2-a10f-4c8e-ad6a-fba222e79d3e" targetNamespace="http://schemas.microsoft.com/office/2006/metadata/properties" ma:root="true" ma:fieldsID="199f882426d4bda948b828441e3c91b9" ns2:_="" ns3:_="">
    <xsd:import namespace="18d0f7f5-63c0-4afd-bc3b-e1c7881ee729"/>
    <xsd:import namespace="51e47be2-a10f-4c8e-ad6a-fba222e79d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0f7f5-63c0-4afd-bc3b-e1c7881ee7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2320741-ce4e-4c5d-a070-0d3d0dfa0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47be2-a10f-4c8e-ad6a-fba222e79d3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9dbff90-2774-45f4-9e4a-faefe4f3d9de}" ma:internalName="TaxCatchAll" ma:showField="CatchAllData" ma:web="51e47be2-a10f-4c8e-ad6a-fba222e79d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e47be2-a10f-4c8e-ad6a-fba222e79d3e" xsi:nil="true"/>
    <lcf76f155ced4ddcb4097134ff3c332f xmlns="18d0f7f5-63c0-4afd-bc3b-e1c7881ee7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9C498D5-3571-48B2-8B72-99720096A335}">
  <ds:schemaRefs>
    <ds:schemaRef ds:uri="18d0f7f5-63c0-4afd-bc3b-e1c7881ee729"/>
    <ds:schemaRef ds:uri="51e47be2-a10f-4c8e-ad6a-fba222e79d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349350-FA82-4756-AFD6-A7FF18365C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31804A-F594-438C-8FD6-BB48D23C7BCF}">
  <ds:schemaRefs>
    <ds:schemaRef ds:uri="http://schemas.microsoft.com/office/2006/documentManagement/types"/>
    <ds:schemaRef ds:uri="http://schemas.openxmlformats.org/package/2006/metadata/core-properties"/>
    <ds:schemaRef ds:uri="51e47be2-a10f-4c8e-ad6a-fba222e79d3e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18d0f7f5-63c0-4afd-bc3b-e1c7881ee72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2212</Words>
  <Application>Microsoft Office PowerPoint</Application>
  <PresentationFormat>On-screen Show (4:3)</PresentationFormat>
  <Paragraphs>317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Candara</vt:lpstr>
      <vt:lpstr>Symbol</vt:lpstr>
      <vt:lpstr>Wingdings</vt:lpstr>
      <vt:lpstr>Waveform</vt:lpstr>
      <vt:lpstr>Good Morning</vt:lpstr>
      <vt:lpstr>Housekeeping for 9 May 2025</vt:lpstr>
      <vt:lpstr>by Cllr Simon Galton, Portfolio Holder for Planning </vt:lpstr>
      <vt:lpstr>PowerPoint Presentation</vt:lpstr>
      <vt:lpstr>by David Atkinson, Director for Planning d.atkinson@harborough.gov.uk  </vt:lpstr>
      <vt:lpstr>Local Plan - to submission and examination  Open Spaces policy review in 2025  Neighbourhood Planning   </vt:lpstr>
      <vt:lpstr>The numbers for Neighbourhood Plans……..</vt:lpstr>
      <vt:lpstr>by Tess Nelson planningpolicy@harborough.gov.uk </vt:lpstr>
      <vt:lpstr>Emerging Local Plan</vt:lpstr>
      <vt:lpstr>Emerging Local Plan</vt:lpstr>
      <vt:lpstr>Local Plan and housing numbers</vt:lpstr>
      <vt:lpstr>  Neighbourhood Planning</vt:lpstr>
      <vt:lpstr>A new Local Plan? Panic!??</vt:lpstr>
      <vt:lpstr>What does it mean for Neighbourhood Development Plans (NDPs)?</vt:lpstr>
      <vt:lpstr>The NPPF…………..</vt:lpstr>
      <vt:lpstr>The NPPF goes on………… </vt:lpstr>
      <vt:lpstr>And the implications are…..</vt:lpstr>
      <vt:lpstr>Let’s have a coffee, or a question….</vt:lpstr>
      <vt:lpstr>Review of Neighbourhood Planning –vs- Neighbourhood Plan Reviews</vt:lpstr>
      <vt:lpstr>Reviews of NDPs……..</vt:lpstr>
      <vt:lpstr>Minor Reviews……..</vt:lpstr>
      <vt:lpstr>Material Modifications……..</vt:lpstr>
      <vt:lpstr>Material Modifications……..</vt:lpstr>
      <vt:lpstr>To reiterate……..</vt:lpstr>
      <vt:lpstr>Conflict with the Local Plan……..</vt:lpstr>
      <vt:lpstr>Evidence when reviewing……..</vt:lpstr>
      <vt:lpstr>What process for a review?</vt:lpstr>
      <vt:lpstr>Examination…..</vt:lpstr>
      <vt:lpstr>Referendum…..</vt:lpstr>
      <vt:lpstr>Basic Conditions and general conformity…..</vt:lpstr>
      <vt:lpstr>What should NDP groups do now?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Warsop Parish Council 20 May 2013</dc:title>
  <dc:creator>Gary Kirk</dc:creator>
  <cp:lastModifiedBy>Matthew Bills</cp:lastModifiedBy>
  <cp:revision>1</cp:revision>
  <cp:lastPrinted>2025-05-08T14:04:19Z</cp:lastPrinted>
  <dcterms:created xsi:type="dcterms:W3CDTF">2013-05-13T09:49:16Z</dcterms:created>
  <dcterms:modified xsi:type="dcterms:W3CDTF">2025-05-08T14:04:27Z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0x010100F121E3B72F959042984E3D252158D1F5</vt:lpwstr>
  </property>
  <property fmtid="{D5CDD505-2E9C-101B-9397-08002B2CF9AE}" pid="3" name="MediaServiceImageTags">
    <vt:lpwstr/>
  </property>
</Properties>
</file>